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7143BA0-6C8F-4800-B43B-EA4EA109DE4A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C1197-5B7D-4B0D-8562-BF4C93D0D83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War Propaganda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Analysis Worksheet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 a class, we are going to analyze a piece of Cold War propaganda using the worksheet provided. </a:t>
            </a:r>
          </a:p>
        </p:txBody>
      </p:sp>
    </p:spTree>
    <p:extLst>
      <p:ext uri="{BB962C8B-B14F-4D97-AF65-F5344CB8AC3E}">
        <p14:creationId xmlns:p14="http://schemas.microsoft.com/office/powerpoint/2010/main" val="730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813048" cy="4681728"/>
          </a:xfrm>
        </p:spPr>
        <p:txBody>
          <a:bodyPr/>
          <a:lstStyle/>
          <a:p>
            <a:r>
              <a:rPr lang="en-US" u="sng" dirty="0"/>
              <a:t>1</a:t>
            </a:r>
            <a:r>
              <a:rPr lang="en-US" u="sng" dirty="0" smtClean="0"/>
              <a:t>. Message</a:t>
            </a:r>
          </a:p>
          <a:p>
            <a:r>
              <a:rPr lang="en-US" dirty="0" smtClean="0"/>
              <a:t>Draw arrows to the visual elements that communicate the message. </a:t>
            </a:r>
          </a:p>
          <a:p>
            <a:endParaRPr lang="en-US" dirty="0"/>
          </a:p>
          <a:p>
            <a:r>
              <a:rPr lang="en-US" dirty="0" smtClean="0"/>
              <a:t>Visual cues: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the message?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824412" cy="5146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159034" y="2590800"/>
            <a:ext cx="1371600" cy="228600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48000" y="3505200"/>
            <a:ext cx="2895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7772400" y="6324600"/>
            <a:ext cx="381000" cy="533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76600" y="4800600"/>
            <a:ext cx="16764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00800" y="3944619"/>
            <a:ext cx="304800" cy="8559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2. Context</a:t>
            </a:r>
          </a:p>
          <a:p>
            <a:r>
              <a:rPr lang="en-US" dirty="0" smtClean="0"/>
              <a:t>What are the hopes, fears, and grievances present in society at this time?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that climate, why might this message have had power?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33888" cy="472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6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3. Audience</a:t>
            </a:r>
          </a:p>
          <a:p>
            <a:r>
              <a:rPr lang="en-US" dirty="0" smtClean="0"/>
              <a:t>Who is the target audience? What about this message would be appealing to this group? What reactions might different audiences have had? Could people access and express alternative viewpoints?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98261" cy="468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4. Creator</a:t>
            </a:r>
          </a:p>
          <a:p>
            <a:r>
              <a:rPr lang="en-US" dirty="0" smtClean="0"/>
              <a:t>Who is the propagandist?</a:t>
            </a:r>
          </a:p>
          <a:p>
            <a:r>
              <a:rPr lang="en-US" dirty="0" smtClean="0"/>
              <a:t>What do they hope the audience will…</a:t>
            </a:r>
          </a:p>
          <a:p>
            <a:endParaRPr lang="en-US" dirty="0"/>
          </a:p>
          <a:p>
            <a:r>
              <a:rPr lang="en-US" dirty="0" smtClean="0"/>
              <a:t>Think:</a:t>
            </a:r>
          </a:p>
          <a:p>
            <a:endParaRPr lang="en-US" dirty="0"/>
          </a:p>
          <a:p>
            <a:r>
              <a:rPr lang="en-US" dirty="0" smtClean="0"/>
              <a:t>Feel:</a:t>
            </a:r>
          </a:p>
          <a:p>
            <a:endParaRPr lang="en-US" dirty="0"/>
          </a:p>
          <a:p>
            <a:r>
              <a:rPr lang="en-US" dirty="0" smtClean="0"/>
              <a:t>Do: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98261" cy="468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5. Consequences</a:t>
            </a:r>
          </a:p>
          <a:p>
            <a:r>
              <a:rPr lang="en-US" dirty="0" smtClean="0"/>
              <a:t>What effects could this message have on society?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41223" cy="484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0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the Brochures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Autofit/>
          </a:bodyPr>
          <a:lstStyle/>
          <a:p>
            <a:r>
              <a:rPr lang="en-US" sz="2000" dirty="0" smtClean="0"/>
              <a:t>Using the instructions sheet I give you, you </a:t>
            </a:r>
            <a:r>
              <a:rPr lang="en-US" sz="2000" dirty="0" smtClean="0"/>
              <a:t>will </a:t>
            </a:r>
            <a:r>
              <a:rPr lang="en-US" sz="2000" dirty="0" smtClean="0"/>
              <a:t>create </a:t>
            </a:r>
            <a:r>
              <a:rPr lang="en-US" sz="2000" dirty="0" smtClean="0"/>
              <a:t>a </a:t>
            </a:r>
            <a:r>
              <a:rPr lang="en-US" sz="2000" dirty="0" smtClean="0"/>
              <a:t>trifold </a:t>
            </a:r>
            <a:r>
              <a:rPr lang="en-US" sz="2000" dirty="0" smtClean="0"/>
              <a:t>propaganda brochure </a:t>
            </a:r>
            <a:r>
              <a:rPr lang="en-US" sz="2000" dirty="0" smtClean="0"/>
              <a:t>using </a:t>
            </a:r>
            <a:r>
              <a:rPr lang="en-US" sz="2000" dirty="0" err="1" smtClean="0"/>
              <a:t>Canva</a:t>
            </a:r>
            <a:r>
              <a:rPr lang="en-US" sz="2000" dirty="0" smtClean="0"/>
              <a:t>/</a:t>
            </a:r>
            <a:r>
              <a:rPr lang="en-US" sz="2000" dirty="0" err="1" smtClean="0"/>
              <a:t>Piktochart</a:t>
            </a:r>
            <a:r>
              <a:rPr lang="en-US" sz="2000" dirty="0" smtClean="0"/>
              <a:t>/</a:t>
            </a:r>
            <a:r>
              <a:rPr lang="en-US" sz="2000" dirty="0" err="1" smtClean="0"/>
              <a:t>Thinglink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  <a:r>
              <a:rPr lang="en-US" sz="2000" dirty="0" smtClean="0"/>
              <a:t>hand-drawing </a:t>
            </a:r>
            <a:r>
              <a:rPr lang="en-US" sz="2000" dirty="0" smtClean="0"/>
              <a:t>about The Soviet Union </a:t>
            </a:r>
            <a:endParaRPr lang="en-US" sz="20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/>
              <a:t>brochures are </a:t>
            </a:r>
            <a:r>
              <a:rPr lang="en-US" sz="1800" dirty="0" smtClean="0"/>
              <a:t>due </a:t>
            </a:r>
            <a:r>
              <a:rPr lang="en-US" sz="1800" smtClean="0"/>
              <a:t>next class</a:t>
            </a:r>
            <a:endParaRPr lang="en-US" sz="1800" dirty="0" smtClean="0"/>
          </a:p>
          <a:p>
            <a:pPr lvl="1"/>
            <a:r>
              <a:rPr lang="en-US" sz="1800" dirty="0" smtClean="0"/>
              <a:t>You can write a propaganda brochure (using appropriate slang and terminology) about one of the following topics:</a:t>
            </a:r>
          </a:p>
          <a:p>
            <a:pPr lvl="2"/>
            <a:r>
              <a:rPr lang="en-US" sz="1600" dirty="0" smtClean="0"/>
              <a:t>The Berlin Airlift/Wall</a:t>
            </a:r>
          </a:p>
          <a:p>
            <a:pPr lvl="2"/>
            <a:r>
              <a:rPr lang="en-US" sz="1600" dirty="0" smtClean="0"/>
              <a:t>The Space Race</a:t>
            </a:r>
          </a:p>
          <a:p>
            <a:pPr lvl="2"/>
            <a:r>
              <a:rPr lang="en-US" sz="1600" dirty="0" smtClean="0"/>
              <a:t>Communism</a:t>
            </a:r>
          </a:p>
          <a:p>
            <a:pPr lvl="2"/>
            <a:r>
              <a:rPr lang="en-US" sz="1600" dirty="0" smtClean="0"/>
              <a:t>Stalin (cult of personality)</a:t>
            </a:r>
          </a:p>
          <a:p>
            <a:pPr lvl="2"/>
            <a:r>
              <a:rPr lang="en-US" sz="1600" dirty="0" smtClean="0"/>
              <a:t>The evils of America</a:t>
            </a:r>
          </a:p>
          <a:p>
            <a:pPr lvl="2"/>
            <a:r>
              <a:rPr lang="en-US" sz="1600" dirty="0" smtClean="0"/>
              <a:t>The glory of the Soviet Union and why everyone should join it</a:t>
            </a:r>
          </a:p>
          <a:p>
            <a:pPr lvl="2"/>
            <a:r>
              <a:rPr lang="en-US" sz="1600" dirty="0" smtClean="0"/>
              <a:t>A travel guide to visiting your communist friend in Cuba (Fidel Castro)</a:t>
            </a:r>
          </a:p>
          <a:p>
            <a:pPr lvl="2"/>
            <a:r>
              <a:rPr lang="en-US" sz="1600" dirty="0" smtClean="0"/>
              <a:t>The testing of the hydrogen bomb (visitor’s guide)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123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 in Wartime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/>
              <a:t>Demonization</a:t>
            </a:r>
            <a:r>
              <a:rPr lang="en-US" sz="3600" dirty="0" smtClean="0"/>
              <a:t> = portraying the enemy as purely evil, menacing, murderous, and aggressive. 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34738"/>
            <a:ext cx="318991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 in Wartime Propaganda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/>
              <a:t>Emotional Appeals </a:t>
            </a:r>
            <a:r>
              <a:rPr lang="en-US" sz="3600" dirty="0" smtClean="0"/>
              <a:t>= playing on people’s emotions to promote the war effort (mostly through fear)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219200"/>
            <a:ext cx="3219129" cy="516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9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 in Wartime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b="1" u="sng" dirty="0" smtClean="0"/>
              <a:t>Name Calling </a:t>
            </a:r>
            <a:r>
              <a:rPr lang="en-US" sz="3200" dirty="0" smtClean="0"/>
              <a:t>= Using loaded labels to encourage hatred of the enemy </a:t>
            </a:r>
            <a:endParaRPr lang="en-US" sz="3200" b="1" u="sng" dirty="0"/>
          </a:p>
          <a:p>
            <a:r>
              <a:rPr lang="en-US" sz="3200" dirty="0" smtClean="0"/>
              <a:t>“Commies”</a:t>
            </a:r>
          </a:p>
          <a:p>
            <a:r>
              <a:rPr lang="en-US" sz="3200" dirty="0" smtClean="0"/>
              <a:t>“Japs”</a:t>
            </a:r>
          </a:p>
          <a:p>
            <a:r>
              <a:rPr lang="en-US" sz="3200" dirty="0" smtClean="0"/>
              <a:t>“Huns”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567379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 in Wartime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Patriotic Appeals</a:t>
            </a:r>
            <a:r>
              <a:rPr lang="en-US" sz="3200" dirty="0" smtClean="0"/>
              <a:t> = Using patriotic language or symbols to appeal to a people’s national pride</a:t>
            </a:r>
            <a:endParaRPr lang="en-US" sz="32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15001"/>
            <a:ext cx="3429000" cy="53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7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 in Wartime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 smtClean="0"/>
              <a:t>Half-Truths or Lies</a:t>
            </a:r>
            <a:r>
              <a:rPr lang="en-US" sz="2800" dirty="0" smtClean="0"/>
              <a:t> = the inclusion of some element of truth to make an argument more persuasive </a:t>
            </a:r>
          </a:p>
          <a:p>
            <a:endParaRPr lang="en-US" sz="2800" b="1" u="sng" dirty="0"/>
          </a:p>
          <a:p>
            <a:r>
              <a:rPr lang="en-US" sz="2800" dirty="0" smtClean="0"/>
              <a:t>Example = blaming the enemy for complete responsibility for the war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627282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3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 in Wartime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Catchy Slogans</a:t>
            </a:r>
            <a:r>
              <a:rPr lang="en-US" sz="2800" dirty="0" smtClean="0"/>
              <a:t> = Using memorable phrases to foster support for the war effort</a:t>
            </a:r>
          </a:p>
          <a:p>
            <a:endParaRPr lang="en-US" sz="2800" b="1" u="sng" dirty="0"/>
          </a:p>
          <a:p>
            <a:endParaRPr lang="en-US" sz="2800" b="1" u="sng" dirty="0" smtClean="0"/>
          </a:p>
          <a:p>
            <a:r>
              <a:rPr lang="en-US" sz="2800" dirty="0" smtClean="0"/>
              <a:t>Example = Remember the Alamo!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813854" cy="500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 in Wartime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36766"/>
            <a:ext cx="4038600" cy="4681728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Visual Symbols</a:t>
            </a:r>
            <a:r>
              <a:rPr lang="en-US" sz="2800" dirty="0" smtClean="0"/>
              <a:t> = using symbols that appeal to people’s emotions (flags, statues, mothers and children, enemy uniforms, etc.) to promote the war effort</a:t>
            </a:r>
            <a:endParaRPr lang="en-US" sz="28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295400"/>
            <a:ext cx="3456359" cy="508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1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Tools in Wartime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Humor or Caricatures</a:t>
            </a:r>
            <a:r>
              <a:rPr lang="en-US" sz="2800" dirty="0" smtClean="0"/>
              <a:t> = capturing the viewer’s attention through the use of humor. The enemy is almost always the butt of the jokes.</a:t>
            </a:r>
            <a:endParaRPr lang="en-US" sz="28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60" y="1371600"/>
            <a:ext cx="3709987" cy="500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2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350</TotalTime>
  <Words>470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Georgia</vt:lpstr>
      <vt:lpstr>Wingdings</vt:lpstr>
      <vt:lpstr>Wingdings 2</vt:lpstr>
      <vt:lpstr>Civic</vt:lpstr>
      <vt:lpstr>Cold War Propaganda</vt:lpstr>
      <vt:lpstr>Common Tools in Wartime Propaganda</vt:lpstr>
      <vt:lpstr>Common Tools in Wartime Propaganda</vt:lpstr>
      <vt:lpstr>Common Tools in Wartime Propaganda</vt:lpstr>
      <vt:lpstr>Common Tools in Wartime Propaganda</vt:lpstr>
      <vt:lpstr>Common Tools in Wartime Propaganda</vt:lpstr>
      <vt:lpstr>Common Tools in Wartime Propaganda</vt:lpstr>
      <vt:lpstr>Common Tools in Wartime Propaganda</vt:lpstr>
      <vt:lpstr>Common Tools in Wartime Propaganda</vt:lpstr>
      <vt:lpstr>Propaganda Analysis Worksheet</vt:lpstr>
      <vt:lpstr>Propaganda</vt:lpstr>
      <vt:lpstr>Propaganda</vt:lpstr>
      <vt:lpstr>Propaganda</vt:lpstr>
      <vt:lpstr>Propaganda</vt:lpstr>
      <vt:lpstr>Propaganda</vt:lpstr>
      <vt:lpstr>Instructions for the Brochures</vt:lpstr>
    </vt:vector>
  </TitlesOfParts>
  <Company>Austin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Propaganda</dc:title>
  <dc:creator>Windows User</dc:creator>
  <cp:lastModifiedBy>AISD</cp:lastModifiedBy>
  <cp:revision>119</cp:revision>
  <dcterms:created xsi:type="dcterms:W3CDTF">2017-03-06T17:30:33Z</dcterms:created>
  <dcterms:modified xsi:type="dcterms:W3CDTF">2018-11-05T20:47:37Z</dcterms:modified>
</cp:coreProperties>
</file>