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5" r:id="rId3"/>
    <p:sldId id="268" r:id="rId4"/>
    <p:sldId id="297" r:id="rId5"/>
    <p:sldId id="316" r:id="rId6"/>
    <p:sldId id="258" r:id="rId7"/>
    <p:sldId id="310" r:id="rId8"/>
    <p:sldId id="343" r:id="rId9"/>
    <p:sldId id="283" r:id="rId10"/>
    <p:sldId id="284" r:id="rId11"/>
    <p:sldId id="285" r:id="rId12"/>
    <p:sldId id="351" r:id="rId13"/>
    <p:sldId id="352" r:id="rId14"/>
    <p:sldId id="344" r:id="rId15"/>
    <p:sldId id="339" r:id="rId16"/>
    <p:sldId id="340" r:id="rId17"/>
    <p:sldId id="314" r:id="rId18"/>
    <p:sldId id="311" r:id="rId19"/>
    <p:sldId id="313" r:id="rId20"/>
    <p:sldId id="348" r:id="rId21"/>
    <p:sldId id="349" r:id="rId22"/>
    <p:sldId id="350" r:id="rId23"/>
    <p:sldId id="345" r:id="rId24"/>
    <p:sldId id="346" r:id="rId25"/>
    <p:sldId id="347" r:id="rId26"/>
    <p:sldId id="34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6" autoAdjust="0"/>
    <p:restoredTop sz="94660"/>
  </p:normalViewPr>
  <p:slideViewPr>
    <p:cSldViewPr>
      <p:cViewPr varScale="1">
        <p:scale>
          <a:sx n="70" d="100"/>
          <a:sy n="70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32015-CD48-455D-A1F6-06ABF5FA2E0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42E08-9CC4-43CC-BDD8-649FBCE5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9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42E08-9CC4-43CC-BDD8-649FBCE521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9DF-5697-4A7B-8269-35F8454F4D2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3445-CEFC-4D9D-8F93-6737EC24D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9DF-5697-4A7B-8269-35F8454F4D2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3445-CEFC-4D9D-8F93-6737EC24D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9DF-5697-4A7B-8269-35F8454F4D2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3445-CEFC-4D9D-8F93-6737EC24D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9DF-5697-4A7B-8269-35F8454F4D2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3445-CEFC-4D9D-8F93-6737EC24D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9DF-5697-4A7B-8269-35F8454F4D2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3445-CEFC-4D9D-8F93-6737EC24D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9DF-5697-4A7B-8269-35F8454F4D2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3445-CEFC-4D9D-8F93-6737EC24D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9DF-5697-4A7B-8269-35F8454F4D2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3445-CEFC-4D9D-8F93-6737EC24D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9DF-5697-4A7B-8269-35F8454F4D2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3445-CEFC-4D9D-8F93-6737EC24D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9DF-5697-4A7B-8269-35F8454F4D2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3445-CEFC-4D9D-8F93-6737EC24D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9DF-5697-4A7B-8269-35F8454F4D2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3445-CEFC-4D9D-8F93-6737EC24D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9DF-5697-4A7B-8269-35F8454F4D2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3445-CEFC-4D9D-8F93-6737EC24D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9E9DF-5697-4A7B-8269-35F8454F4D2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3445-CEFC-4D9D-8F93-6737EC24D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October 14 and 15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Today, we will learn about the dynasties and achievements of ancient China.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astern_zhou_dynasty_map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50292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confuci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9" y="14785"/>
            <a:ext cx="2967038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laotz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21125"/>
            <a:ext cx="22637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5546274" y="3982208"/>
            <a:ext cx="3451225" cy="2784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Zhou Dynasty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(1027 BCE-256 BCE)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evelops 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Confucianism,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Legalism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&amp; Taoism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9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5334000"/>
            <a:ext cx="914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Qin Dynasty (241 BCE – 202 BCE):</a:t>
            </a:r>
          </a:p>
          <a:p>
            <a:pPr algn="ctr"/>
            <a:r>
              <a:rPr lang="en-US" sz="3200" dirty="0" smtClean="0"/>
              <a:t>Unifies China for the first time </a:t>
            </a:r>
          </a:p>
          <a:p>
            <a:pPr algn="ctr"/>
            <a:r>
              <a:rPr lang="en-US" sz="3200" dirty="0" smtClean="0"/>
              <a:t>under a centralized (</a:t>
            </a:r>
            <a:r>
              <a:rPr lang="en-US" sz="3200" dirty="0"/>
              <a:t>U</a:t>
            </a:r>
            <a:r>
              <a:rPr lang="en-US" sz="3200" dirty="0" smtClean="0"/>
              <a:t>nitary) government.</a:t>
            </a:r>
            <a:endParaRPr lang="en-US" sz="3200" dirty="0"/>
          </a:p>
        </p:txBody>
      </p:sp>
      <p:pic>
        <p:nvPicPr>
          <p:cNvPr id="2054" name="Picture 6" descr="http://bhoffert.faculty.noctrl.edu/HST330/Map.LateWarringSt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7354553" cy="52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china.cn/images1/200709/405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84" y="2762824"/>
            <a:ext cx="2198216" cy="249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ncp-incontact.eu/nkswiki/images/9/91/Terracotta_warrio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0004" y="80748"/>
            <a:ext cx="1789447" cy="26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difference between a: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55788"/>
            <a:ext cx="4268788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FEDERAL GOVERNMENT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495550"/>
            <a:ext cx="4268788" cy="3951288"/>
          </a:xfrm>
        </p:spPr>
        <p:txBody>
          <a:bodyPr/>
          <a:lstStyle/>
          <a:p>
            <a:r>
              <a:rPr lang="en-US" b="1" dirty="0" smtClean="0"/>
              <a:t>2 LEVELS of Government </a:t>
            </a:r>
            <a:r>
              <a:rPr lang="en-US" dirty="0" smtClean="0"/>
              <a:t>(National Government + State Governments)</a:t>
            </a:r>
          </a:p>
          <a:p>
            <a:r>
              <a:rPr lang="en-US" b="1" dirty="0" smtClean="0"/>
              <a:t>POLITICAL POWERS SHARED </a:t>
            </a:r>
            <a:r>
              <a:rPr lang="en-US" dirty="0" smtClean="0"/>
              <a:t>by 2 levels of government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Constitution</a:t>
            </a:r>
            <a:r>
              <a:rPr lang="en-US" dirty="0" smtClean="0"/>
              <a:t> is </a:t>
            </a:r>
            <a:r>
              <a:rPr lang="en-US" b="1" dirty="0" smtClean="0"/>
              <a:t>RIGID &amp; CODIFIED</a:t>
            </a:r>
          </a:p>
          <a:p>
            <a:r>
              <a:rPr lang="en-US" b="1" dirty="0" smtClean="0"/>
              <a:t>2 DIFFERENT types of LAW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dirty="0" smtClean="0"/>
              <a:t>(National + state laws)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55788"/>
            <a:ext cx="43434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UNITARY GOVERNMENT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667000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ONLY 1 LEVEL of Governmen</a:t>
            </a:r>
            <a:r>
              <a:rPr lang="en-US" dirty="0" smtClean="0"/>
              <a:t>t (Central Government/National Government)</a:t>
            </a:r>
          </a:p>
          <a:p>
            <a:r>
              <a:rPr lang="en-US" b="1" dirty="0" smtClean="0"/>
              <a:t>Political Power </a:t>
            </a:r>
            <a:r>
              <a:rPr lang="en-US" dirty="0" smtClean="0"/>
              <a:t>held by Central Government only</a:t>
            </a:r>
          </a:p>
          <a:p>
            <a:r>
              <a:rPr lang="en-US" dirty="0" smtClean="0"/>
              <a:t>The Constitution is </a:t>
            </a:r>
            <a:r>
              <a:rPr lang="en-US" b="1" dirty="0" smtClean="0"/>
              <a:t>FLEXIBLE AND UNCODIFIED</a:t>
            </a:r>
          </a:p>
          <a:p>
            <a:r>
              <a:rPr lang="en-US" b="1" dirty="0" smtClean="0"/>
              <a:t>ONLY 1 set of law </a:t>
            </a:r>
            <a:r>
              <a:rPr lang="en-US" dirty="0" smtClean="0"/>
              <a:t>(uniform) for whole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(green) and Unitary (blue)</a:t>
            </a:r>
            <a:br>
              <a:rPr lang="en-US" dirty="0" smtClean="0"/>
            </a:br>
            <a:r>
              <a:rPr lang="en-US" dirty="0" smtClean="0"/>
              <a:t>Governments around the World</a:t>
            </a:r>
            <a:endParaRPr lang="en-US" dirty="0"/>
          </a:p>
        </p:txBody>
      </p:sp>
      <p:pic>
        <p:nvPicPr>
          <p:cNvPr id="2050" name="Picture 2" descr="http://www.lewishistoricalsociety.com/wiki/article_image.php?id=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1417638"/>
            <a:ext cx="8996149" cy="54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1143000"/>
          </a:xfrm>
        </p:spPr>
        <p:txBody>
          <a:bodyPr/>
          <a:lstStyle/>
          <a:p>
            <a:r>
              <a:rPr lang="en-US" dirty="0" smtClean="0"/>
              <a:t>Shi </a:t>
            </a:r>
            <a:r>
              <a:rPr lang="en-US" dirty="0" err="1" smtClean="0"/>
              <a:t>Huangdi</a:t>
            </a:r>
            <a:r>
              <a:rPr lang="en-US" dirty="0" smtClean="0"/>
              <a:t> (259 BCE- 210 BCE)</a:t>
            </a:r>
            <a:endParaRPr lang="en-US" dirty="0"/>
          </a:p>
        </p:txBody>
      </p:sp>
      <p:pic>
        <p:nvPicPr>
          <p:cNvPr id="3" name="Picture 3" descr="firstempe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3787"/>
            <a:ext cx="3534218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447800"/>
            <a:ext cx="48006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China’s </a:t>
            </a:r>
          </a:p>
          <a:p>
            <a:pPr algn="ctr"/>
            <a:r>
              <a:rPr lang="en-US" sz="9600" dirty="0" smtClean="0"/>
              <a:t>First</a:t>
            </a:r>
          </a:p>
          <a:p>
            <a:pPr algn="ctr"/>
            <a:r>
              <a:rPr lang="en-US" sz="9600" dirty="0" smtClean="0"/>
              <a:t>Emperor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766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of Shi </a:t>
            </a:r>
            <a:r>
              <a:rPr lang="en-US" dirty="0" err="1" smtClean="0"/>
              <a:t>Huangdi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39018" y="1600200"/>
            <a:ext cx="5304982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“Strengthen the trunk and cut the branches.”</a:t>
            </a:r>
          </a:p>
          <a:p>
            <a:r>
              <a:rPr lang="en-US" dirty="0" smtClean="0"/>
              <a:t>Murdered all rivals.  </a:t>
            </a:r>
          </a:p>
          <a:p>
            <a:r>
              <a:rPr lang="en-US" dirty="0" smtClean="0"/>
              <a:t>Enslaved the peasants to build the Great Wall.</a:t>
            </a:r>
          </a:p>
          <a:p>
            <a:r>
              <a:rPr lang="en-US" dirty="0" smtClean="0"/>
              <a:t>Murdered Confucian scholars and burned their books.</a:t>
            </a:r>
          </a:p>
          <a:p>
            <a:r>
              <a:rPr lang="en-US" dirty="0" smtClean="0"/>
              <a:t>Standardized weights and measures, language, and coinage.</a:t>
            </a:r>
          </a:p>
          <a:p>
            <a:r>
              <a:rPr lang="en-US" dirty="0" smtClean="0"/>
              <a:t>Built the terra cotta army.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3" descr="firstempe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534218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DSC_61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150" y="-911225"/>
            <a:ext cx="13069888" cy="86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Emperor and the Mandate of Heaven</a:t>
            </a:r>
            <a:endParaRPr lang="en-US" dirty="0"/>
          </a:p>
        </p:txBody>
      </p:sp>
      <p:pic>
        <p:nvPicPr>
          <p:cNvPr id="67586" name="Picture 2" descr="http://people.chinese.cn/en/image/attachement/jpg/site3/20100210/0023ae9bcf230cdc88fe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810000" cy="4591051"/>
          </a:xfrm>
          <a:prstGeom prst="rect">
            <a:avLst/>
          </a:prstGeom>
          <a:noFill/>
        </p:spPr>
      </p:pic>
      <p:pic>
        <p:nvPicPr>
          <p:cNvPr id="67588" name="Picture 4" descr="http://china.mrdonn.org/gods.h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933825" cy="479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7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smia.org/art-of-asia/history/images/maps/china-han-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" y="969535"/>
            <a:ext cx="6172200" cy="595897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Han Dynasty (202 BCE-220 AD)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248400" y="914400"/>
            <a:ext cx="2895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Continues centralized government and expands China through war.</a:t>
            </a:r>
          </a:p>
        </p:txBody>
      </p:sp>
      <p:pic>
        <p:nvPicPr>
          <p:cNvPr id="3074" name="Picture 2" descr="http://upload.wikimedia.org/wikipedia/commons/e/e9/%E6%BC%A2%E6%AD%A6%E5%B8%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12" y="3200400"/>
            <a:ext cx="2970663" cy="40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Assimilation and the people of the Han</a:t>
            </a:r>
            <a:endParaRPr lang="en-US" dirty="0"/>
          </a:p>
        </p:txBody>
      </p:sp>
      <p:pic>
        <p:nvPicPr>
          <p:cNvPr id="66564" name="Picture 4" descr="55 minority ethnic groups in Ch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50841"/>
            <a:ext cx="6705600" cy="560715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Han government sent Han Chinese farmers to settle in </a:t>
            </a:r>
          </a:p>
          <a:p>
            <a:pPr algn="ctr"/>
            <a:r>
              <a:rPr lang="en-US" sz="2800" dirty="0" smtClean="0"/>
              <a:t>newly conquered areas and to intermarry with local people.</a:t>
            </a:r>
            <a:endParaRPr lang="en-US" sz="2800" dirty="0"/>
          </a:p>
        </p:txBody>
      </p:sp>
      <p:pic>
        <p:nvPicPr>
          <p:cNvPr id="7" name="Picture 2" descr="http://www.womenofchina.cn/res/womenofchina/1210/d4bed9d4d22011d3ce9c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42263"/>
            <a:ext cx="6705600" cy="487273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842263"/>
            <a:ext cx="8229600" cy="1291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Modern Chinese people are called Han Chinese.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Confucianism, Taoism and Legalism</a:t>
            </a:r>
            <a:endParaRPr lang="en-US" dirty="0"/>
          </a:p>
        </p:txBody>
      </p:sp>
      <p:pic>
        <p:nvPicPr>
          <p:cNvPr id="1026" name="Picture 2" descr="http://j.whyville.net/smmk/whytimes/img?id=9750&amp;idx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1299"/>
            <a:ext cx="8413461" cy="38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and who cares?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305771"/>
            <a:ext cx="91440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Today, Han Chinese constitute </a:t>
            </a:r>
            <a:r>
              <a:rPr lang="en-US" sz="3200" dirty="0"/>
              <a:t>approximately 92% of the population of Mainland China, 94% of the population of Hong Kong, 95% of the population of Macau, 98% of the population of Taiwan, 74% of the population </a:t>
            </a:r>
            <a:r>
              <a:rPr lang="en-US" sz="3200" dirty="0" smtClean="0"/>
              <a:t>of Singapore</a:t>
            </a:r>
            <a:r>
              <a:rPr lang="en-US" sz="3200" dirty="0"/>
              <a:t>, </a:t>
            </a:r>
            <a:r>
              <a:rPr lang="en-US" sz="3200" dirty="0" smtClean="0"/>
              <a:t>25% </a:t>
            </a:r>
            <a:r>
              <a:rPr lang="en-US" sz="3200" dirty="0"/>
              <a:t>of the population of Malaysia, and about 19% of the entire global human population, making them the largest ethnic group in the world</a:t>
            </a:r>
            <a:r>
              <a:rPr lang="en-US" sz="3200" dirty="0" smtClean="0"/>
              <a:t>.   There are 1.4 billion Han Chinese including 4 million in the United States.  </a:t>
            </a:r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98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The Silk Road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9060"/>
            <a:ext cx="9144000" cy="4525963"/>
          </a:xfrm>
        </p:spPr>
        <p:txBody>
          <a:bodyPr/>
          <a:lstStyle/>
          <a:p>
            <a:r>
              <a:rPr lang="en-US" dirty="0" smtClean="0"/>
              <a:t>The Silk Road was a long distance trade route that connected the Han Dynasty and the Roman Empire.</a:t>
            </a:r>
            <a:endParaRPr lang="en-US" dirty="0"/>
          </a:p>
        </p:txBody>
      </p:sp>
      <p:pic>
        <p:nvPicPr>
          <p:cNvPr id="7170" name="Picture 2" descr="http://upload.wikimedia.org/wikipedia/commons/thumb/7/74/Silk_route.jpg/1024px-Silk_ro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343" y="1828800"/>
            <a:ext cx="975360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5200" y="6019800"/>
            <a:ext cx="3429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as much of the Silk Road to your map as you can.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184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Han Chinese silk clothing became very valuable in ancient Rome</a:t>
            </a:r>
            <a:endParaRPr lang="en-US" dirty="0"/>
          </a:p>
        </p:txBody>
      </p:sp>
      <p:pic>
        <p:nvPicPr>
          <p:cNvPr id="8194" name="Picture 2" descr="http://upload.wikimedia.org/wikipedia/commons/thumb/7/75/Meister_nach_Chang_Hs%C3%BCan_001.jpg/1024px-Meister_nach_Chang_Hs%C3%BCa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6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174845"/>
            <a:ext cx="9144000" cy="882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Only the Chinese knew how to make silk and they closely guarded this secret.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96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Han Dynasty (202 BCE – 220 AD)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5361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Han emperors employed Confucian scholars to help them govern.  Confucianism becomes the official philosophy of the government </a:t>
            </a:r>
            <a:r>
              <a:rPr lang="en-US" dirty="0" err="1" smtClean="0"/>
              <a:t>beaurcracy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" name="Picture 2" descr="http://upload.wikimedia.org/wikipedia/commons/e/e9/%E6%BC%A2%E6%AD%A6%E5%B8%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40866"/>
            <a:ext cx="2970663" cy="40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hina-mike.com/wp-content/uploads/2011/02/confuci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37" y="2840866"/>
            <a:ext cx="3886200" cy="410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Han Dynasty (202 BCE – 220 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178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Chinese Civil Service System:  begun by Han and lasts until 1912, to get a government job, candidates must pass a test on Confucianism-</a:t>
            </a:r>
            <a:r>
              <a:rPr lang="en-US" dirty="0" smtClean="0">
                <a:sym typeface="Wingdings" panose="05000000000000000000" pitchFamily="2" charset="2"/>
              </a:rPr>
              <a:t> meritocracy</a:t>
            </a:r>
            <a:endParaRPr lang="en-US" dirty="0"/>
          </a:p>
        </p:txBody>
      </p:sp>
      <p:pic>
        <p:nvPicPr>
          <p:cNvPr id="5124" name="Picture 4" descr="https://ericgerlachdotcom.files.wordpress.com/2013/10/six-refined-scholars-chinese-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2971800"/>
            <a:ext cx="11201400" cy="42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105" y="0"/>
            <a:ext cx="3684895" cy="157058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Ts’ai</a:t>
            </a:r>
            <a:r>
              <a:rPr lang="en-US" dirty="0" smtClean="0"/>
              <a:t> </a:t>
            </a:r>
            <a:r>
              <a:rPr lang="en-US" dirty="0" err="1" smtClean="0"/>
              <a:t>Lun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(50 CE – 121 CE)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5431810" cy="68511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9800" dirty="0" smtClean="0"/>
              <a:t>Inventor of paper</a:t>
            </a:r>
          </a:p>
          <a:p>
            <a:pPr marL="0" indent="0">
              <a:buNone/>
            </a:pPr>
            <a:endParaRPr lang="en-US" sz="57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700" dirty="0" smtClean="0"/>
              <a:t>What did people use before paper was invented?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</a:t>
            </a:r>
            <a:r>
              <a:rPr lang="en-US" sz="3800" dirty="0" smtClean="0"/>
              <a:t>China:  wood, bamboo, silk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- Mesopotamia:  stone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- Greece &amp; Rome:   papyrus, animal skins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- all were cumbersome, scarce or expensive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800" dirty="0" smtClean="0"/>
              <a:t>After the invention of paper, China begins to rapidly advance.   Remains a state secret for a thousand years.  </a:t>
            </a:r>
            <a:endParaRPr lang="en-US" sz="5800" dirty="0"/>
          </a:p>
          <a:p>
            <a:pPr marL="0" indent="0">
              <a:buNone/>
            </a:pPr>
            <a:endParaRPr lang="en-US" sz="7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6146" name="Picture 2" descr="http://fc02.deviantart.net/fs70/i/2011/079/8/1/tsai_lun_by_ladyshareaza-d3c1z6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09" y="1570584"/>
            <a:ext cx="3712191" cy="52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gets a placard.   Treat these things nicely.  </a:t>
            </a:r>
          </a:p>
          <a:p>
            <a:endParaRPr lang="en-US" dirty="0" smtClean="0"/>
          </a:p>
          <a:p>
            <a:r>
              <a:rPr lang="en-US" dirty="0" smtClean="0"/>
              <a:t>Match the placards with written information on the wall.  </a:t>
            </a:r>
          </a:p>
          <a:p>
            <a:endParaRPr lang="en-US" dirty="0" smtClean="0"/>
          </a:p>
          <a:p>
            <a:r>
              <a:rPr lang="en-US" dirty="0" smtClean="0"/>
              <a:t>Record notes on the written information A-O.  There are </a:t>
            </a:r>
            <a:r>
              <a:rPr lang="en-US" smtClean="0"/>
              <a:t>15 achievements.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ersonal &amp; Photos\Photos 2009-2012\China, Beijing\DSC_2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35249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ersonal &amp; Photos\Photos 2009-2012\China, Beijing\DSC_2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35249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20100610_19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4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 descr="DSC_5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4581525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Label a page “Dynasties of China”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524000" y="1219200"/>
            <a:ext cx="6400800" cy="533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Draw a big circle </a:t>
            </a:r>
          </a:p>
          <a:p>
            <a:pPr algn="ctr"/>
            <a:r>
              <a:rPr lang="en-US" sz="4800" dirty="0" smtClean="0"/>
              <a:t>taking up the whole page,</a:t>
            </a:r>
          </a:p>
          <a:p>
            <a:pPr algn="ctr"/>
            <a:r>
              <a:rPr lang="en-US" sz="4800" dirty="0" smtClean="0"/>
              <a:t>divide it in four </a:t>
            </a:r>
          </a:p>
          <a:p>
            <a:pPr algn="ctr"/>
            <a:r>
              <a:rPr lang="en-US" sz="4800" dirty="0" smtClean="0"/>
              <a:t>quadrants.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Chinese Dynastic Cycle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Rise:  a leader defeats enemies and establishes a dynasty</a:t>
            </a:r>
          </a:p>
          <a:p>
            <a:r>
              <a:rPr lang="en-US" sz="2800" smtClean="0"/>
              <a:t>Peak:  </a:t>
            </a:r>
            <a:r>
              <a:rPr lang="en-US" sz="2800" dirty="0"/>
              <a:t>internal peace, expansion and great power; uses wealth to improve life for people</a:t>
            </a:r>
          </a:p>
          <a:p>
            <a:r>
              <a:rPr lang="en-US" sz="2800" dirty="0"/>
              <a:t>Decline: raise taxes for benefit of wealthy, unable to defend borders </a:t>
            </a:r>
          </a:p>
          <a:p>
            <a:r>
              <a:rPr lang="en-US" sz="2800" dirty="0"/>
              <a:t>Collapse/Civil War:  dynasty collapses into civil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charts titled: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“Dynasties of Ancient and Medieval China” and “Notable Individuals.”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Fill in notes on the chart as we 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Early Dynasties (2000 BCE – 202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Xia Dynasty (2000 BCE- 1532):   developed agriculture and cities in China, cultivating rice and making silk</a:t>
            </a:r>
            <a:endParaRPr lang="en-US" dirty="0"/>
          </a:p>
        </p:txBody>
      </p:sp>
      <p:pic>
        <p:nvPicPr>
          <p:cNvPr id="1026" name="Picture 2" descr="https://heritageofjapan.files.wordpress.com/2008/09/y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30952"/>
            <a:ext cx="7696200" cy="43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hang_dynasty_map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53340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33400" y="0"/>
            <a:ext cx="7543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Shang Dynasty (1532-1027 BCE)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Develop writing and civilization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100" name="Picture 6" descr="1245326ShangT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2748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shng-o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29200"/>
            <a:ext cx="2743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Ch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0638"/>
            <a:ext cx="2859088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guang_wine_vess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1905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6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656</Words>
  <Application>Microsoft Office PowerPoint</Application>
  <PresentationFormat>On-screen Show (4:3)</PresentationFormat>
  <Paragraphs>97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October 14 and 15 </vt:lpstr>
      <vt:lpstr>Confucianism, Taoism and Legalism</vt:lpstr>
      <vt:lpstr>PowerPoint Presentation</vt:lpstr>
      <vt:lpstr>PowerPoint Presentation</vt:lpstr>
      <vt:lpstr>Label a page “Dynasties of China”</vt:lpstr>
      <vt:lpstr>Chinese Dynastic Cycle</vt:lpstr>
      <vt:lpstr>Get charts titled:</vt:lpstr>
      <vt:lpstr>Early Dynasties (2000 BCE – 202 BCE)</vt:lpstr>
      <vt:lpstr>PowerPoint Presentation</vt:lpstr>
      <vt:lpstr>PowerPoint Presentation</vt:lpstr>
      <vt:lpstr>PowerPoint Presentation</vt:lpstr>
      <vt:lpstr>What is the difference between a:</vt:lpstr>
      <vt:lpstr>Federal (green) and Unitary (blue) Governments around the World</vt:lpstr>
      <vt:lpstr>Shi Huangdi (259 BCE- 210 BCE)</vt:lpstr>
      <vt:lpstr>Policies of Shi Huangdi</vt:lpstr>
      <vt:lpstr>PowerPoint Presentation</vt:lpstr>
      <vt:lpstr>The Emperor and the Mandate of Heaven</vt:lpstr>
      <vt:lpstr>Han Dynasty (202 BCE-220 AD)</vt:lpstr>
      <vt:lpstr>Assimilation and the people of the Han</vt:lpstr>
      <vt:lpstr>So what and who cares? </vt:lpstr>
      <vt:lpstr>The Silk Road</vt:lpstr>
      <vt:lpstr>Han Chinese silk clothing became very valuable in ancient Rome</vt:lpstr>
      <vt:lpstr>Han Dynasty (202 BCE – 220 AD) </vt:lpstr>
      <vt:lpstr>Han Dynasty (202 BCE – 220 AD)</vt:lpstr>
      <vt:lpstr>Ts’ai Lun  (50 CE – 121 CE) </vt:lpstr>
      <vt:lpstr>Activity</vt:lpstr>
    </vt:vector>
  </TitlesOfParts>
  <Company>Austin Independent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19 and 22</dc:title>
  <dc:creator>Windows User</dc:creator>
  <cp:lastModifiedBy>Edward Tierney</cp:lastModifiedBy>
  <cp:revision>53</cp:revision>
  <dcterms:created xsi:type="dcterms:W3CDTF">2012-10-18T19:05:00Z</dcterms:created>
  <dcterms:modified xsi:type="dcterms:W3CDTF">2015-10-02T15:39:45Z</dcterms:modified>
</cp:coreProperties>
</file>