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75" r:id="rId3"/>
    <p:sldId id="256" r:id="rId4"/>
    <p:sldId id="257" r:id="rId5"/>
    <p:sldId id="258" r:id="rId6"/>
    <p:sldId id="261" r:id="rId7"/>
    <p:sldId id="259" r:id="rId8"/>
    <p:sldId id="260" r:id="rId9"/>
    <p:sldId id="266" r:id="rId10"/>
    <p:sldId id="269" r:id="rId11"/>
    <p:sldId id="270" r:id="rId12"/>
    <p:sldId id="271" r:id="rId13"/>
    <p:sldId id="272" r:id="rId14"/>
    <p:sldId id="264" r:id="rId15"/>
    <p:sldId id="265" r:id="rId16"/>
    <p:sldId id="263" r:id="rId17"/>
    <p:sldId id="262"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6" d="100"/>
          <a:sy n="46" d="100"/>
        </p:scale>
        <p:origin x="122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E92480-6F2B-41B4-B0AD-A4C08E110531}"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5538F-F321-4804-A052-A0BEEE33F371}" type="slidenum">
              <a:rPr lang="en-US" smtClean="0"/>
              <a:t>‹#›</a:t>
            </a:fld>
            <a:endParaRPr lang="en-US"/>
          </a:p>
        </p:txBody>
      </p:sp>
    </p:spTree>
    <p:extLst>
      <p:ext uri="{BB962C8B-B14F-4D97-AF65-F5344CB8AC3E}">
        <p14:creationId xmlns:p14="http://schemas.microsoft.com/office/powerpoint/2010/main" val="2624030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E92480-6F2B-41B4-B0AD-A4C08E110531}"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5538F-F321-4804-A052-A0BEEE33F371}" type="slidenum">
              <a:rPr lang="en-US" smtClean="0"/>
              <a:t>‹#›</a:t>
            </a:fld>
            <a:endParaRPr lang="en-US"/>
          </a:p>
        </p:txBody>
      </p:sp>
    </p:spTree>
    <p:extLst>
      <p:ext uri="{BB962C8B-B14F-4D97-AF65-F5344CB8AC3E}">
        <p14:creationId xmlns:p14="http://schemas.microsoft.com/office/powerpoint/2010/main" val="1533784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E92480-6F2B-41B4-B0AD-A4C08E110531}"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5538F-F321-4804-A052-A0BEEE33F371}" type="slidenum">
              <a:rPr lang="en-US" smtClean="0"/>
              <a:t>‹#›</a:t>
            </a:fld>
            <a:endParaRPr lang="en-US"/>
          </a:p>
        </p:txBody>
      </p:sp>
    </p:spTree>
    <p:extLst>
      <p:ext uri="{BB962C8B-B14F-4D97-AF65-F5344CB8AC3E}">
        <p14:creationId xmlns:p14="http://schemas.microsoft.com/office/powerpoint/2010/main" val="161100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E92480-6F2B-41B4-B0AD-A4C08E110531}"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5538F-F321-4804-A052-A0BEEE33F371}" type="slidenum">
              <a:rPr lang="en-US" smtClean="0"/>
              <a:t>‹#›</a:t>
            </a:fld>
            <a:endParaRPr lang="en-US"/>
          </a:p>
        </p:txBody>
      </p:sp>
    </p:spTree>
    <p:extLst>
      <p:ext uri="{BB962C8B-B14F-4D97-AF65-F5344CB8AC3E}">
        <p14:creationId xmlns:p14="http://schemas.microsoft.com/office/powerpoint/2010/main" val="181145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E92480-6F2B-41B4-B0AD-A4C08E110531}"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5538F-F321-4804-A052-A0BEEE33F371}" type="slidenum">
              <a:rPr lang="en-US" smtClean="0"/>
              <a:t>‹#›</a:t>
            </a:fld>
            <a:endParaRPr lang="en-US"/>
          </a:p>
        </p:txBody>
      </p:sp>
    </p:spTree>
    <p:extLst>
      <p:ext uri="{BB962C8B-B14F-4D97-AF65-F5344CB8AC3E}">
        <p14:creationId xmlns:p14="http://schemas.microsoft.com/office/powerpoint/2010/main" val="3892005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E92480-6F2B-41B4-B0AD-A4C08E110531}"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5538F-F321-4804-A052-A0BEEE33F371}" type="slidenum">
              <a:rPr lang="en-US" smtClean="0"/>
              <a:t>‹#›</a:t>
            </a:fld>
            <a:endParaRPr lang="en-US"/>
          </a:p>
        </p:txBody>
      </p:sp>
    </p:spTree>
    <p:extLst>
      <p:ext uri="{BB962C8B-B14F-4D97-AF65-F5344CB8AC3E}">
        <p14:creationId xmlns:p14="http://schemas.microsoft.com/office/powerpoint/2010/main" val="2051087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E92480-6F2B-41B4-B0AD-A4C08E110531}" type="datetimeFigureOut">
              <a:rPr lang="en-US" smtClean="0"/>
              <a:t>9/10/2018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55538F-F321-4804-A052-A0BEEE33F371}" type="slidenum">
              <a:rPr lang="en-US" smtClean="0"/>
              <a:t>‹#›</a:t>
            </a:fld>
            <a:endParaRPr lang="en-US"/>
          </a:p>
        </p:txBody>
      </p:sp>
    </p:spTree>
    <p:extLst>
      <p:ext uri="{BB962C8B-B14F-4D97-AF65-F5344CB8AC3E}">
        <p14:creationId xmlns:p14="http://schemas.microsoft.com/office/powerpoint/2010/main" val="3209195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E92480-6F2B-41B4-B0AD-A4C08E110531}" type="datetimeFigureOut">
              <a:rPr lang="en-US" smtClean="0"/>
              <a:t>9/10/2018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55538F-F321-4804-A052-A0BEEE33F371}" type="slidenum">
              <a:rPr lang="en-US" smtClean="0"/>
              <a:t>‹#›</a:t>
            </a:fld>
            <a:endParaRPr lang="en-US"/>
          </a:p>
        </p:txBody>
      </p:sp>
    </p:spTree>
    <p:extLst>
      <p:ext uri="{BB962C8B-B14F-4D97-AF65-F5344CB8AC3E}">
        <p14:creationId xmlns:p14="http://schemas.microsoft.com/office/powerpoint/2010/main" val="3930149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E92480-6F2B-41B4-B0AD-A4C08E110531}" type="datetimeFigureOut">
              <a:rPr lang="en-US" smtClean="0"/>
              <a:t>9/10/2018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55538F-F321-4804-A052-A0BEEE33F371}" type="slidenum">
              <a:rPr lang="en-US" smtClean="0"/>
              <a:t>‹#›</a:t>
            </a:fld>
            <a:endParaRPr lang="en-US"/>
          </a:p>
        </p:txBody>
      </p:sp>
    </p:spTree>
    <p:extLst>
      <p:ext uri="{BB962C8B-B14F-4D97-AF65-F5344CB8AC3E}">
        <p14:creationId xmlns:p14="http://schemas.microsoft.com/office/powerpoint/2010/main" val="3032014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E92480-6F2B-41B4-B0AD-A4C08E110531}"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5538F-F321-4804-A052-A0BEEE33F371}" type="slidenum">
              <a:rPr lang="en-US" smtClean="0"/>
              <a:t>‹#›</a:t>
            </a:fld>
            <a:endParaRPr lang="en-US"/>
          </a:p>
        </p:txBody>
      </p:sp>
    </p:spTree>
    <p:extLst>
      <p:ext uri="{BB962C8B-B14F-4D97-AF65-F5344CB8AC3E}">
        <p14:creationId xmlns:p14="http://schemas.microsoft.com/office/powerpoint/2010/main" val="252293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E92480-6F2B-41B4-B0AD-A4C08E110531}"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5538F-F321-4804-A052-A0BEEE33F371}" type="slidenum">
              <a:rPr lang="en-US" smtClean="0"/>
              <a:t>‹#›</a:t>
            </a:fld>
            <a:endParaRPr lang="en-US"/>
          </a:p>
        </p:txBody>
      </p:sp>
    </p:spTree>
    <p:extLst>
      <p:ext uri="{BB962C8B-B14F-4D97-AF65-F5344CB8AC3E}">
        <p14:creationId xmlns:p14="http://schemas.microsoft.com/office/powerpoint/2010/main" val="466563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92480-6F2B-41B4-B0AD-A4C08E110531}" type="datetimeFigureOut">
              <a:rPr lang="en-US" smtClean="0"/>
              <a:t>9/10/2018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5538F-F321-4804-A052-A0BEEE33F371}" type="slidenum">
              <a:rPr lang="en-US" smtClean="0"/>
              <a:t>‹#›</a:t>
            </a:fld>
            <a:endParaRPr lang="en-US"/>
          </a:p>
        </p:txBody>
      </p:sp>
    </p:spTree>
    <p:extLst>
      <p:ext uri="{BB962C8B-B14F-4D97-AF65-F5344CB8AC3E}">
        <p14:creationId xmlns:p14="http://schemas.microsoft.com/office/powerpoint/2010/main" val="1237637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MudiQchhJ8g" TargetMode="External"/><Relationship Id="rId2" Type="http://schemas.openxmlformats.org/officeDocument/2006/relationships/hyperlink" Target="https://youtu.be/mcSAD-Cqs5o" TargetMode="External"/><Relationship Id="rId1" Type="http://schemas.openxmlformats.org/officeDocument/2006/relationships/slideLayout" Target="../slideLayouts/slideLayout2.xml"/><Relationship Id="rId4" Type="http://schemas.openxmlformats.org/officeDocument/2006/relationships/hyperlink" Target="https://youtu.be/MJU04B1DlaY"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youtu.be/-yJPcdiLEk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youtu.be/EaEZVfhn07o"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youtu.be/nQXHF3KxGMM" TargetMode="External"/><Relationship Id="rId1" Type="http://schemas.openxmlformats.org/officeDocument/2006/relationships/slideLayout" Target="../slideLayouts/slideLayout4.xml"/><Relationship Id="rId4" Type="http://schemas.openxmlformats.org/officeDocument/2006/relationships/image" Target="../media/image21.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dirty="0" smtClean="0"/>
              <a:t>How Do You…?</a:t>
            </a:r>
            <a:endParaRPr lang="en-US" dirty="0"/>
          </a:p>
        </p:txBody>
      </p:sp>
      <p:sp>
        <p:nvSpPr>
          <p:cNvPr id="3" name="Content Placeholder 2"/>
          <p:cNvSpPr>
            <a:spLocks noGrp="1"/>
          </p:cNvSpPr>
          <p:nvPr>
            <p:ph idx="1"/>
          </p:nvPr>
        </p:nvSpPr>
        <p:spPr>
          <a:xfrm>
            <a:off x="0" y="1325564"/>
            <a:ext cx="9144000" cy="5532436"/>
          </a:xfrm>
        </p:spPr>
        <p:txBody>
          <a:bodyPr>
            <a:normAutofit/>
          </a:bodyPr>
          <a:lstStyle/>
          <a:p>
            <a:pPr marL="0" indent="0">
              <a:buNone/>
            </a:pPr>
            <a:endParaRPr lang="en-US" dirty="0" smtClean="0"/>
          </a:p>
          <a:p>
            <a:r>
              <a:rPr lang="en-US" dirty="0" smtClean="0"/>
              <a:t>How do you treat a cold?  </a:t>
            </a:r>
          </a:p>
          <a:p>
            <a:r>
              <a:rPr lang="en-US" dirty="0" smtClean="0"/>
              <a:t>How do you treat a headache?</a:t>
            </a:r>
          </a:p>
          <a:p>
            <a:r>
              <a:rPr lang="en-US" dirty="0" smtClean="0"/>
              <a:t>How do you treat a backache?</a:t>
            </a:r>
          </a:p>
          <a:p>
            <a:r>
              <a:rPr lang="en-US" dirty="0" smtClean="0"/>
              <a:t>How do you treat an injury?</a:t>
            </a:r>
          </a:p>
          <a:p>
            <a:r>
              <a:rPr lang="en-US" dirty="0" smtClean="0"/>
              <a:t>How do you treat allergies?   </a:t>
            </a:r>
            <a:r>
              <a:rPr lang="en-US" dirty="0" smtClean="0"/>
              <a:t>(Seasonal </a:t>
            </a:r>
            <a:r>
              <a:rPr lang="en-US" dirty="0" smtClean="0"/>
              <a:t>and </a:t>
            </a:r>
            <a:r>
              <a:rPr lang="en-US" dirty="0" smtClean="0"/>
              <a:t>food)</a:t>
            </a:r>
            <a:endParaRPr lang="en-US" dirty="0" smtClean="0"/>
          </a:p>
          <a:p>
            <a:r>
              <a:rPr lang="en-US" dirty="0" smtClean="0"/>
              <a:t>How do you treat stress?</a:t>
            </a:r>
          </a:p>
          <a:p>
            <a:r>
              <a:rPr lang="en-US" dirty="0" smtClean="0"/>
              <a:t>How do you treat ADD?</a:t>
            </a:r>
          </a:p>
          <a:p>
            <a:r>
              <a:rPr lang="en-US" dirty="0" smtClean="0"/>
              <a:t>How do you treat anxiety and/or depression?</a:t>
            </a:r>
          </a:p>
          <a:p>
            <a:pPr marL="0" indent="0">
              <a:buNone/>
            </a:pPr>
            <a:endParaRPr lang="en-US" dirty="0" smtClean="0"/>
          </a:p>
          <a:p>
            <a:endParaRPr lang="en-US" dirty="0"/>
          </a:p>
        </p:txBody>
      </p:sp>
      <p:pic>
        <p:nvPicPr>
          <p:cNvPr id="4" name="Picture 3"/>
          <p:cNvPicPr>
            <a:picLocks noChangeAspect="1"/>
          </p:cNvPicPr>
          <p:nvPr/>
        </p:nvPicPr>
        <p:blipFill>
          <a:blip r:embed="rId2"/>
          <a:stretch>
            <a:fillRect/>
          </a:stretch>
        </p:blipFill>
        <p:spPr>
          <a:xfrm>
            <a:off x="4766915" y="454026"/>
            <a:ext cx="2619375" cy="1743075"/>
          </a:xfrm>
          <a:prstGeom prst="rect">
            <a:avLst/>
          </a:prstGeom>
        </p:spPr>
      </p:pic>
      <p:pic>
        <p:nvPicPr>
          <p:cNvPr id="5" name="Picture 4"/>
          <p:cNvPicPr>
            <a:picLocks noChangeAspect="1"/>
          </p:cNvPicPr>
          <p:nvPr/>
        </p:nvPicPr>
        <p:blipFill>
          <a:blip r:embed="rId3"/>
          <a:stretch>
            <a:fillRect/>
          </a:stretch>
        </p:blipFill>
        <p:spPr>
          <a:xfrm>
            <a:off x="6374823" y="2050385"/>
            <a:ext cx="2628900" cy="1743075"/>
          </a:xfrm>
          <a:prstGeom prst="rect">
            <a:avLst/>
          </a:prstGeom>
        </p:spPr>
      </p:pic>
    </p:spTree>
    <p:extLst>
      <p:ext uri="{BB962C8B-B14F-4D97-AF65-F5344CB8AC3E}">
        <p14:creationId xmlns:p14="http://schemas.microsoft.com/office/powerpoint/2010/main" val="22452572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Tube Videos</a:t>
            </a:r>
            <a:endParaRPr lang="en-US" dirty="0"/>
          </a:p>
        </p:txBody>
      </p:sp>
      <p:sp>
        <p:nvSpPr>
          <p:cNvPr id="3" name="Content Placeholder 2"/>
          <p:cNvSpPr>
            <a:spLocks noGrp="1"/>
          </p:cNvSpPr>
          <p:nvPr>
            <p:ph idx="1"/>
          </p:nvPr>
        </p:nvSpPr>
        <p:spPr>
          <a:xfrm>
            <a:off x="0" y="1825624"/>
            <a:ext cx="8515350" cy="5032375"/>
          </a:xfrm>
        </p:spPr>
        <p:txBody>
          <a:bodyPr>
            <a:normAutofit lnSpcReduction="10000"/>
          </a:bodyPr>
          <a:lstStyle/>
          <a:p>
            <a:r>
              <a:rPr lang="en-US" dirty="0" smtClean="0">
                <a:hlinkClick r:id="rId2"/>
              </a:rPr>
              <a:t>An Introduction</a:t>
            </a:r>
            <a:r>
              <a:rPr lang="en-US" dirty="0" smtClean="0"/>
              <a:t> to </a:t>
            </a:r>
            <a:r>
              <a:rPr lang="en-US" dirty="0" smtClean="0"/>
              <a:t>Traditional Chinese Medicine (8:36)</a:t>
            </a:r>
          </a:p>
          <a:p>
            <a:r>
              <a:rPr lang="en-US" dirty="0" smtClean="0">
                <a:hlinkClick r:id="rId3"/>
              </a:rPr>
              <a:t>What</a:t>
            </a:r>
            <a:r>
              <a:rPr lang="en-US" dirty="0" smtClean="0"/>
              <a:t> does TCM look like? (3:54)</a:t>
            </a:r>
          </a:p>
          <a:p>
            <a:r>
              <a:rPr lang="en-US" dirty="0" smtClean="0">
                <a:hlinkClick r:id="rId4"/>
              </a:rPr>
              <a:t>What</a:t>
            </a:r>
            <a:r>
              <a:rPr lang="en-US" dirty="0" smtClean="0"/>
              <a:t> if someone in Austin wanted to study Chinese medicine? (3:30)</a:t>
            </a:r>
          </a:p>
          <a:p>
            <a:endParaRPr lang="en-US" dirty="0"/>
          </a:p>
          <a:p>
            <a:r>
              <a:rPr lang="en-US" sz="3500" dirty="0" smtClean="0"/>
              <a:t>How would a Traditional Chinese Medicine Doctor answer these questions?   </a:t>
            </a:r>
          </a:p>
          <a:p>
            <a:endParaRPr lang="en-US" sz="3500" dirty="0"/>
          </a:p>
          <a:p>
            <a:pPr marL="0" indent="0">
              <a:buNone/>
            </a:pPr>
            <a:r>
              <a:rPr lang="en-US" sz="3500" dirty="0" smtClean="0"/>
              <a:t>How </a:t>
            </a:r>
            <a:r>
              <a:rPr lang="en-US" sz="3500" dirty="0"/>
              <a:t>do you treat a </a:t>
            </a:r>
            <a:r>
              <a:rPr lang="en-US" sz="3500" dirty="0" smtClean="0"/>
              <a:t>cold, headache, backache, injury, allergies?</a:t>
            </a:r>
            <a:endParaRPr lang="en-US" dirty="0" smtClean="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292508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Meditation</a:t>
            </a:r>
            <a:endParaRPr lang="en-US" dirty="0"/>
          </a:p>
        </p:txBody>
      </p:sp>
      <p:sp>
        <p:nvSpPr>
          <p:cNvPr id="4" name="Content Placeholder 3"/>
          <p:cNvSpPr>
            <a:spLocks noGrp="1"/>
          </p:cNvSpPr>
          <p:nvPr>
            <p:ph sz="half" idx="1"/>
          </p:nvPr>
        </p:nvSpPr>
        <p:spPr/>
        <p:txBody>
          <a:bodyPr>
            <a:normAutofit fontScale="92500" lnSpcReduction="20000"/>
          </a:bodyPr>
          <a:lstStyle/>
          <a:p>
            <a:endParaRPr lang="en-US"/>
          </a:p>
        </p:txBody>
      </p:sp>
      <p:pic>
        <p:nvPicPr>
          <p:cNvPr id="1026" name="Picture 2" descr="https://upload.wikimedia.org/wikipedia/commons/thumb/2/23/Abbot_of_Watkungtaphao_in_Phu_Soidao_Waterfall.jpg/245px-Abbot_of_Watkungtaphao_in_Phu_Soidao_Waterf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690688"/>
            <a:ext cx="3911786" cy="471011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2"/>
          </p:nvPr>
        </p:nvSpPr>
        <p:spPr>
          <a:xfrm>
            <a:off x="4629150" y="1825624"/>
            <a:ext cx="4514850" cy="5032375"/>
          </a:xfrm>
        </p:spPr>
        <p:txBody>
          <a:bodyPr>
            <a:normAutofit fontScale="92500" lnSpcReduction="20000"/>
          </a:bodyPr>
          <a:lstStyle/>
          <a:p>
            <a:r>
              <a:rPr lang="en-US" dirty="0" smtClean="0"/>
              <a:t>Meditation </a:t>
            </a:r>
            <a:r>
              <a:rPr lang="en-US" dirty="0"/>
              <a:t>has been practiced since antiquity as a component of </a:t>
            </a:r>
            <a:r>
              <a:rPr lang="en-US" b="1" u="sng" dirty="0" smtClean="0"/>
              <a:t>most major world religions</a:t>
            </a:r>
            <a:r>
              <a:rPr lang="en-US" dirty="0" smtClean="0"/>
              <a:t> including Judaism and Christianity.</a:t>
            </a:r>
          </a:p>
          <a:p>
            <a:endParaRPr lang="en-US" dirty="0"/>
          </a:p>
          <a:p>
            <a:r>
              <a:rPr lang="en-US" dirty="0" smtClean="0"/>
              <a:t>Some faiths, such as Buddhism, emphasize it as a major component.  </a:t>
            </a:r>
          </a:p>
          <a:p>
            <a:endParaRPr lang="en-US" dirty="0"/>
          </a:p>
          <a:p>
            <a:r>
              <a:rPr lang="en-US" dirty="0" smtClean="0"/>
              <a:t>In the late 20</a:t>
            </a:r>
            <a:r>
              <a:rPr lang="en-US" baseline="30000" dirty="0" smtClean="0"/>
              <a:t>th</a:t>
            </a:r>
            <a:r>
              <a:rPr lang="en-US" dirty="0" smtClean="0"/>
              <a:t> century, Western science began to recognize important health benefits to meditation.  </a:t>
            </a:r>
            <a:endParaRPr lang="en-US" dirty="0"/>
          </a:p>
        </p:txBody>
      </p:sp>
    </p:spTree>
    <p:extLst>
      <p:ext uri="{BB962C8B-B14F-4D97-AF65-F5344CB8AC3E}">
        <p14:creationId xmlns:p14="http://schemas.microsoft.com/office/powerpoint/2010/main" val="90858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arn(inVertical)">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3055" y="0"/>
            <a:ext cx="7886700" cy="901521"/>
          </a:xfrm>
        </p:spPr>
        <p:txBody>
          <a:bodyPr/>
          <a:lstStyle/>
          <a:p>
            <a:r>
              <a:rPr lang="en-US" dirty="0" smtClean="0"/>
              <a:t>Mindfulness Practice</a:t>
            </a:r>
            <a:endParaRPr lang="en-US" dirty="0"/>
          </a:p>
        </p:txBody>
      </p:sp>
      <p:sp>
        <p:nvSpPr>
          <p:cNvPr id="5" name="Content Placeholder 4"/>
          <p:cNvSpPr>
            <a:spLocks noGrp="1"/>
          </p:cNvSpPr>
          <p:nvPr>
            <p:ph idx="1"/>
          </p:nvPr>
        </p:nvSpPr>
        <p:spPr>
          <a:xfrm>
            <a:off x="0" y="1081825"/>
            <a:ext cx="9144000" cy="5776174"/>
          </a:xfrm>
        </p:spPr>
        <p:txBody>
          <a:bodyPr>
            <a:normAutofit fontScale="92500" lnSpcReduction="20000"/>
          </a:bodyPr>
          <a:lstStyle/>
          <a:p>
            <a:pPr marL="0" indent="0">
              <a:buNone/>
            </a:pPr>
            <a:r>
              <a:rPr lang="en-US" b="1" u="sng" dirty="0" smtClean="0"/>
              <a:t>The concept of mindfulness attempts to take advantage of the health benefits of meditation while removing the religious aspects of meditation.  </a:t>
            </a:r>
          </a:p>
          <a:p>
            <a:endParaRPr lang="en-US" dirty="0"/>
          </a:p>
          <a:p>
            <a:pPr marL="0" indent="0">
              <a:buNone/>
            </a:pPr>
            <a:r>
              <a:rPr lang="en-US" dirty="0" smtClean="0"/>
              <a:t>In the United States, many people of all faiths and those without are comfortable with the religious and spiritual aspects of meditation, and do not find them incompatible with their own religious or spiritual beliefs.  </a:t>
            </a:r>
          </a:p>
          <a:p>
            <a:pPr marL="0" indent="0">
              <a:buNone/>
            </a:pPr>
            <a:endParaRPr lang="en-US" dirty="0"/>
          </a:p>
          <a:p>
            <a:pPr marL="0" indent="0">
              <a:buNone/>
            </a:pPr>
            <a:r>
              <a:rPr lang="en-US" dirty="0" smtClean="0"/>
              <a:t>However, there are also people in the United States of all faiths and those without who are  uncomfortable with religion and spirituality, or may believe that meditation might contradict their own religious beliefs.   </a:t>
            </a:r>
          </a:p>
          <a:p>
            <a:pPr marL="0" indent="0">
              <a:buNone/>
            </a:pPr>
            <a:endParaRPr lang="en-US" dirty="0"/>
          </a:p>
          <a:p>
            <a:pPr marL="0" indent="0">
              <a:buNone/>
            </a:pPr>
            <a:r>
              <a:rPr lang="en-US" dirty="0" smtClean="0"/>
              <a:t>Both viewpoints are acceptable and proper.  </a:t>
            </a:r>
            <a:r>
              <a:rPr lang="en-US" dirty="0"/>
              <a:t> </a:t>
            </a:r>
            <a:r>
              <a:rPr lang="en-US" dirty="0" smtClean="0"/>
              <a:t>The term mindfulness and its practice attempts to be acceptable to all.   It is a focus on health and not religion.    </a:t>
            </a:r>
            <a:endParaRPr lang="en-US" dirty="0"/>
          </a:p>
        </p:txBody>
      </p:sp>
    </p:spTree>
    <p:extLst>
      <p:ext uri="{BB962C8B-B14F-4D97-AF65-F5344CB8AC3E}">
        <p14:creationId xmlns:p14="http://schemas.microsoft.com/office/powerpoint/2010/main" val="354068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arn(inVertical)">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smtClean="0"/>
              <a:t/>
            </a:r>
            <a:br>
              <a:rPr lang="en-US" dirty="0" smtClean="0"/>
            </a:br>
            <a:r>
              <a:rPr lang="en-US" dirty="0" smtClean="0"/>
              <a:t>How do you treat </a:t>
            </a:r>
            <a:r>
              <a:rPr lang="en-US" dirty="0"/>
              <a:t>stress, ADD, anxiety and/or depression?</a:t>
            </a:r>
            <a:br>
              <a:rPr lang="en-US" dirty="0"/>
            </a:br>
            <a:r>
              <a:rPr lang="en-US" dirty="0"/>
              <a:t/>
            </a:r>
            <a:br>
              <a:rPr lang="en-US" dirty="0"/>
            </a:br>
            <a:endParaRPr lang="en-US" dirty="0"/>
          </a:p>
        </p:txBody>
      </p:sp>
      <p:sp>
        <p:nvSpPr>
          <p:cNvPr id="3" name="Content Placeholder 2"/>
          <p:cNvSpPr>
            <a:spLocks noGrp="1"/>
          </p:cNvSpPr>
          <p:nvPr>
            <p:ph idx="1"/>
          </p:nvPr>
        </p:nvSpPr>
        <p:spPr>
          <a:xfrm>
            <a:off x="0" y="1825624"/>
            <a:ext cx="9144000" cy="5032375"/>
          </a:xfrm>
        </p:spPr>
        <p:txBody>
          <a:bodyPr>
            <a:normAutofit/>
          </a:bodyPr>
          <a:lstStyle/>
          <a:p>
            <a:r>
              <a:rPr lang="en-US" dirty="0" smtClean="0"/>
              <a:t>According to scientific study, mindfulness could be an answer.  </a:t>
            </a:r>
          </a:p>
          <a:p>
            <a:endParaRPr lang="en-US" dirty="0"/>
          </a:p>
          <a:p>
            <a:r>
              <a:rPr lang="en-US" dirty="0" smtClean="0"/>
              <a:t>We are seeing an increasing amount of stress, ADD, anxiety and depression in teenagers.  Should schools attempt to address this problem with mindfulness </a:t>
            </a:r>
            <a:r>
              <a:rPr lang="en-US" dirty="0" smtClean="0">
                <a:hlinkClick r:id="rId2"/>
              </a:rPr>
              <a:t>training</a:t>
            </a:r>
            <a:r>
              <a:rPr lang="en-US" dirty="0" smtClean="0"/>
              <a:t>?  </a:t>
            </a:r>
          </a:p>
          <a:p>
            <a:endParaRPr lang="en-US" dirty="0"/>
          </a:p>
          <a:p>
            <a:r>
              <a:rPr lang="en-US" dirty="0" smtClean="0"/>
              <a:t>Did she convince you?  Should schools teach mindfulness?  </a:t>
            </a:r>
          </a:p>
          <a:p>
            <a:endParaRPr lang="en-US" dirty="0" smtClean="0"/>
          </a:p>
          <a:p>
            <a:r>
              <a:rPr lang="en-US" dirty="0" smtClean="0"/>
              <a:t>https</a:t>
            </a:r>
            <a:r>
              <a:rPr lang="en-US" dirty="0"/>
              <a:t>://youtu.be/dEzbdLn2bJc</a:t>
            </a:r>
          </a:p>
        </p:txBody>
      </p:sp>
    </p:spTree>
    <p:extLst>
      <p:ext uri="{BB962C8B-B14F-4D97-AF65-F5344CB8AC3E}">
        <p14:creationId xmlns:p14="http://schemas.microsoft.com/office/powerpoint/2010/main" val="429039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Martial Arts</a:t>
            </a:r>
            <a:endParaRPr lang="en-US" dirty="0"/>
          </a:p>
        </p:txBody>
      </p:sp>
      <p:sp>
        <p:nvSpPr>
          <p:cNvPr id="3" name="Content Placeholder 2"/>
          <p:cNvSpPr>
            <a:spLocks noGrp="1"/>
          </p:cNvSpPr>
          <p:nvPr>
            <p:ph sz="half" idx="1"/>
          </p:nvPr>
        </p:nvSpPr>
        <p:spPr>
          <a:xfrm>
            <a:off x="0" y="1825624"/>
            <a:ext cx="4514850" cy="5032375"/>
          </a:xfrm>
        </p:spPr>
        <p:txBody>
          <a:bodyPr>
            <a:normAutofit fontScale="92500" lnSpcReduction="20000"/>
          </a:bodyPr>
          <a:lstStyle/>
          <a:p>
            <a:r>
              <a:rPr lang="en-US" dirty="0" smtClean="0"/>
              <a:t>The art of combat.  </a:t>
            </a:r>
          </a:p>
          <a:p>
            <a:endParaRPr lang="en-US" dirty="0"/>
          </a:p>
          <a:p>
            <a:r>
              <a:rPr lang="en-US" dirty="0" smtClean="0"/>
              <a:t>Used to train warriors and fighters.  </a:t>
            </a:r>
          </a:p>
          <a:p>
            <a:endParaRPr lang="en-US" dirty="0"/>
          </a:p>
          <a:p>
            <a:r>
              <a:rPr lang="en-US" dirty="0" smtClean="0"/>
              <a:t>Thousands of different types- in China collectively called kung </a:t>
            </a:r>
            <a:r>
              <a:rPr lang="en-US" dirty="0" err="1" smtClean="0"/>
              <a:t>fu</a:t>
            </a:r>
            <a:r>
              <a:rPr lang="en-US" dirty="0" smtClean="0"/>
              <a:t>. </a:t>
            </a:r>
          </a:p>
          <a:p>
            <a:endParaRPr lang="en-US" dirty="0"/>
          </a:p>
          <a:p>
            <a:r>
              <a:rPr lang="en-US" dirty="0"/>
              <a:t>Styles that focus on </a:t>
            </a:r>
            <a:r>
              <a:rPr lang="en-US" dirty="0" smtClean="0"/>
              <a:t>qi</a:t>
            </a:r>
            <a:r>
              <a:rPr lang="en-US" dirty="0" smtClean="0"/>
              <a:t> </a:t>
            </a:r>
            <a:r>
              <a:rPr lang="en-US" dirty="0" smtClean="0"/>
              <a:t>cultivation </a:t>
            </a:r>
            <a:r>
              <a:rPr lang="en-US" dirty="0"/>
              <a:t>are called </a:t>
            </a:r>
            <a:r>
              <a:rPr lang="en-US" b="1" u="sng" dirty="0" smtClean="0"/>
              <a:t>internal</a:t>
            </a:r>
            <a:r>
              <a:rPr lang="en-US" dirty="0" smtClean="0"/>
              <a:t>, </a:t>
            </a:r>
            <a:r>
              <a:rPr lang="en-US" dirty="0"/>
              <a:t>while others that concentrate on improving muscle and cardiovascular fitness are called </a:t>
            </a:r>
            <a:r>
              <a:rPr lang="en-US" b="1" u="sng" dirty="0" smtClean="0"/>
              <a:t>external</a:t>
            </a:r>
            <a:r>
              <a:rPr lang="en-US" dirty="0" smtClean="0"/>
              <a:t>.</a:t>
            </a:r>
            <a:endParaRPr lang="en-US" dirty="0"/>
          </a:p>
        </p:txBody>
      </p:sp>
      <p:pic>
        <p:nvPicPr>
          <p:cNvPr id="8194" name="Picture 2" descr="http://cdns2.freepik.com/fotos-kostenlos/kung-fu-kampfkunst-symbol-material-silhouettenfiguren_15-21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2020" y="0"/>
            <a:ext cx="4811979" cy="44045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absolutechinatours.com/UploadFiles/ImageBase/wudang-kungfu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6384" y="4381794"/>
            <a:ext cx="3348966" cy="2476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26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771" y="182563"/>
            <a:ext cx="4085018" cy="1325563"/>
          </a:xfrm>
        </p:spPr>
        <p:txBody>
          <a:bodyPr>
            <a:noAutofit/>
          </a:bodyPr>
          <a:lstStyle/>
          <a:p>
            <a:r>
              <a:rPr lang="en-US" sz="9600" dirty="0" smtClean="0"/>
              <a:t>Tai Chi</a:t>
            </a:r>
            <a:endParaRPr lang="en-US" sz="9600" dirty="0"/>
          </a:p>
        </p:txBody>
      </p:sp>
      <p:sp>
        <p:nvSpPr>
          <p:cNvPr id="4" name="Content Placeholder 3"/>
          <p:cNvSpPr>
            <a:spLocks noGrp="1"/>
          </p:cNvSpPr>
          <p:nvPr>
            <p:ph sz="half" idx="2"/>
          </p:nvPr>
        </p:nvSpPr>
        <p:spPr>
          <a:xfrm>
            <a:off x="4992709" y="0"/>
            <a:ext cx="4140827" cy="6858000"/>
          </a:xfrm>
        </p:spPr>
        <p:txBody>
          <a:bodyPr>
            <a:normAutofit/>
          </a:bodyPr>
          <a:lstStyle/>
          <a:p>
            <a:r>
              <a:rPr lang="en-US" dirty="0"/>
              <a:t>Originally developed for self-defense, tai chi has evolved into a graceful form of </a:t>
            </a:r>
            <a:r>
              <a:rPr lang="en-US" dirty="0" smtClean="0"/>
              <a:t>exercise.</a:t>
            </a:r>
          </a:p>
          <a:p>
            <a:endParaRPr lang="en-US" dirty="0" smtClean="0"/>
          </a:p>
          <a:p>
            <a:r>
              <a:rPr lang="en-US" dirty="0" smtClean="0"/>
              <a:t>Described </a:t>
            </a:r>
            <a:r>
              <a:rPr lang="en-US" dirty="0"/>
              <a:t>as </a:t>
            </a:r>
            <a:r>
              <a:rPr lang="en-US" b="1" u="sng" dirty="0"/>
              <a:t>meditation in motion</a:t>
            </a:r>
            <a:r>
              <a:rPr lang="en-US" dirty="0"/>
              <a:t>, tai chi promotes serenity through gentle, flowing </a:t>
            </a:r>
            <a:r>
              <a:rPr lang="en-US" dirty="0" smtClean="0"/>
              <a:t>movements.</a:t>
            </a:r>
          </a:p>
          <a:p>
            <a:endParaRPr lang="en-US" dirty="0"/>
          </a:p>
          <a:p>
            <a:r>
              <a:rPr lang="en-US" dirty="0" smtClean="0"/>
              <a:t>Involves </a:t>
            </a:r>
            <a:r>
              <a:rPr lang="en-US" dirty="0"/>
              <a:t>a series of movements performed in a slow, focused manner and accompanied by deep breathing.</a:t>
            </a:r>
          </a:p>
          <a:p>
            <a:endParaRPr lang="en-US" dirty="0"/>
          </a:p>
        </p:txBody>
      </p:sp>
      <p:pic>
        <p:nvPicPr>
          <p:cNvPr id="10242" name="Picture 2" descr="http://ahma.med.ufl.edu/files/2009/09/taich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4024"/>
            <a:ext cx="4992709" cy="3744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53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529" y="-311307"/>
            <a:ext cx="7886700" cy="1325563"/>
          </a:xfrm>
        </p:spPr>
        <p:txBody>
          <a:bodyPr/>
          <a:lstStyle/>
          <a:p>
            <a:r>
              <a:rPr lang="en-US" dirty="0" smtClean="0"/>
              <a:t>Qi Gong</a:t>
            </a:r>
            <a:endParaRPr lang="en-US" dirty="0"/>
          </a:p>
        </p:txBody>
      </p:sp>
      <p:sp>
        <p:nvSpPr>
          <p:cNvPr id="3" name="Content Placeholder 2"/>
          <p:cNvSpPr>
            <a:spLocks noGrp="1"/>
          </p:cNvSpPr>
          <p:nvPr>
            <p:ph sz="half" idx="1"/>
          </p:nvPr>
        </p:nvSpPr>
        <p:spPr>
          <a:xfrm>
            <a:off x="0" y="1014256"/>
            <a:ext cx="9144000" cy="2591830"/>
          </a:xfrm>
        </p:spPr>
        <p:txBody>
          <a:bodyPr>
            <a:normAutofit lnSpcReduction="10000"/>
          </a:bodyPr>
          <a:lstStyle/>
          <a:p>
            <a:r>
              <a:rPr lang="en-US" b="1" u="sng" dirty="0" smtClean="0"/>
              <a:t>A practice involving coordinated breathing, movement and awareness.</a:t>
            </a:r>
          </a:p>
          <a:p>
            <a:endParaRPr lang="en-US" dirty="0"/>
          </a:p>
          <a:p>
            <a:r>
              <a:rPr lang="en-US" dirty="0" smtClean="0"/>
              <a:t>According to Chinese philosophy, allows access to higher realms of awareness, awakens one’s true nature and helps develop human potential. </a:t>
            </a:r>
            <a:r>
              <a:rPr lang="en-US" dirty="0"/>
              <a:t> </a:t>
            </a:r>
            <a:r>
              <a:rPr lang="en-US" dirty="0" smtClean="0"/>
              <a:t> </a:t>
            </a:r>
            <a:r>
              <a:rPr lang="en-US" dirty="0" smtClean="0">
                <a:hlinkClick r:id="rId2"/>
              </a:rPr>
              <a:t>Video</a:t>
            </a:r>
            <a:r>
              <a:rPr lang="en-US" dirty="0" smtClean="0"/>
              <a:t>.</a:t>
            </a:r>
            <a:endParaRPr lang="en-US" dirty="0"/>
          </a:p>
        </p:txBody>
      </p:sp>
      <p:pic>
        <p:nvPicPr>
          <p:cNvPr id="9218" name="Picture 2" descr="http://classicqigong.com/wp-content/uploads/2011/03/Classic-Qigong_edi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14991"/>
            <a:ext cx="9144000" cy="2811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57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289" y="-231820"/>
            <a:ext cx="7886700" cy="1325563"/>
          </a:xfrm>
        </p:spPr>
        <p:txBody>
          <a:bodyPr/>
          <a:lstStyle/>
          <a:p>
            <a:r>
              <a:rPr lang="en-US" dirty="0" smtClean="0"/>
              <a:t>Feng Sui</a:t>
            </a:r>
            <a:endParaRPr lang="en-US" dirty="0"/>
          </a:p>
        </p:txBody>
      </p:sp>
      <p:sp>
        <p:nvSpPr>
          <p:cNvPr id="3" name="Content Placeholder 2"/>
          <p:cNvSpPr>
            <a:spLocks noGrp="1"/>
          </p:cNvSpPr>
          <p:nvPr>
            <p:ph sz="half" idx="1"/>
          </p:nvPr>
        </p:nvSpPr>
        <p:spPr>
          <a:xfrm>
            <a:off x="0" y="978794"/>
            <a:ext cx="4514850" cy="2034863"/>
          </a:xfrm>
        </p:spPr>
        <p:txBody>
          <a:bodyPr>
            <a:normAutofit fontScale="92500" lnSpcReduction="10000"/>
          </a:bodyPr>
          <a:lstStyle/>
          <a:p>
            <a:r>
              <a:rPr lang="en-US" b="1" u="sng" dirty="0" smtClean="0"/>
              <a:t>The placement and arrangement of space to allow </a:t>
            </a:r>
            <a:r>
              <a:rPr lang="en-US" b="1" u="sng" dirty="0" smtClean="0"/>
              <a:t>qi</a:t>
            </a:r>
            <a:r>
              <a:rPr lang="en-US" b="1" u="sng" dirty="0" smtClean="0"/>
              <a:t> </a:t>
            </a:r>
            <a:r>
              <a:rPr lang="en-US" b="1" u="sng" dirty="0" smtClean="0"/>
              <a:t>to flow- </a:t>
            </a:r>
            <a:r>
              <a:rPr lang="en-US" dirty="0" smtClean="0"/>
              <a:t>can be applied to placement of a building or arrangement of a home.  </a:t>
            </a:r>
            <a:r>
              <a:rPr lang="en-US" dirty="0" smtClean="0">
                <a:hlinkClick r:id="rId2"/>
              </a:rPr>
              <a:t>Tips</a:t>
            </a:r>
            <a:r>
              <a:rPr lang="en-US" dirty="0" smtClean="0"/>
              <a:t> for your home.</a:t>
            </a:r>
            <a:endParaRPr lang="en-US" dirty="0"/>
          </a:p>
        </p:txBody>
      </p:sp>
      <p:pic>
        <p:nvPicPr>
          <p:cNvPr id="7170" name="Picture 2" descr="http://openspacesfengshui.com/site/wp-content/uploads/2011/11/Map-Your-Space-To-Change-Your-Life-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564411"/>
            <a:ext cx="4381500" cy="60960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diy-stress-relief.com/images/fengshuilivingroom1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546" y="2998631"/>
            <a:ext cx="3859369" cy="3859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414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7754" y="120427"/>
            <a:ext cx="7886700" cy="1325563"/>
          </a:xfrm>
        </p:spPr>
        <p:txBody>
          <a:bodyPr/>
          <a:lstStyle/>
          <a:p>
            <a:r>
              <a:rPr lang="en-US" dirty="0" smtClean="0"/>
              <a:t>Eastern vs. Western</a:t>
            </a:r>
            <a:endParaRPr lang="en-US" dirty="0"/>
          </a:p>
        </p:txBody>
      </p:sp>
      <p:sp>
        <p:nvSpPr>
          <p:cNvPr id="3" name="Content Placeholder 2"/>
          <p:cNvSpPr>
            <a:spLocks noGrp="1"/>
          </p:cNvSpPr>
          <p:nvPr>
            <p:ph idx="1"/>
          </p:nvPr>
        </p:nvSpPr>
        <p:spPr>
          <a:xfrm>
            <a:off x="0" y="1825624"/>
            <a:ext cx="9144000" cy="3441835"/>
          </a:xfrm>
        </p:spPr>
        <p:txBody>
          <a:bodyPr>
            <a:normAutofit/>
          </a:bodyPr>
          <a:lstStyle/>
          <a:p>
            <a:r>
              <a:rPr lang="en-US" dirty="0" smtClean="0"/>
              <a:t>How would you describe Asian medicine?  How would you describe western medicine?   How do the approaches to health differ?</a:t>
            </a:r>
          </a:p>
          <a:p>
            <a:endParaRPr lang="en-US" dirty="0"/>
          </a:p>
          <a:p>
            <a:pPr marL="0" indent="0">
              <a:buNone/>
            </a:pPr>
            <a:endParaRPr lang="en-US" dirty="0"/>
          </a:p>
        </p:txBody>
      </p:sp>
    </p:spTree>
    <p:extLst>
      <p:ext uri="{BB962C8B-B14F-4D97-AF65-F5344CB8AC3E}">
        <p14:creationId xmlns:p14="http://schemas.microsoft.com/office/powerpoint/2010/main" val="684813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Asian </a:t>
            </a:r>
            <a:r>
              <a:rPr lang="en-US" dirty="0" smtClean="0"/>
              <a:t>medicine and </a:t>
            </a:r>
            <a:r>
              <a:rPr lang="en-US" dirty="0" smtClean="0"/>
              <a:t>Asian approaches </a:t>
            </a:r>
            <a:r>
              <a:rPr lang="en-US" dirty="0" smtClean="0"/>
              <a:t>to health</a:t>
            </a:r>
            <a:endParaRPr lang="en-US" dirty="0"/>
          </a:p>
        </p:txBody>
      </p:sp>
      <p:sp>
        <p:nvSpPr>
          <p:cNvPr id="3" name="Content Placeholder 2"/>
          <p:cNvSpPr>
            <a:spLocks noGrp="1"/>
          </p:cNvSpPr>
          <p:nvPr>
            <p:ph sz="half" idx="1"/>
          </p:nvPr>
        </p:nvSpPr>
        <p:spPr>
          <a:xfrm>
            <a:off x="224444" y="1825624"/>
            <a:ext cx="4290406" cy="4849495"/>
          </a:xfrm>
        </p:spPr>
        <p:txBody>
          <a:bodyPr>
            <a:normAutofit fontScale="85000" lnSpcReduction="20000"/>
          </a:bodyPr>
          <a:lstStyle/>
          <a:p>
            <a:r>
              <a:rPr lang="en-US" dirty="0" smtClean="0"/>
              <a:t>It is meant to inform and should not be taken as medical advice.  I am not a medical doctor nor am I trained in any of these approaches.  </a:t>
            </a:r>
          </a:p>
          <a:p>
            <a:endParaRPr lang="en-US" dirty="0"/>
          </a:p>
          <a:p>
            <a:r>
              <a:rPr lang="en-US" dirty="0" smtClean="0"/>
              <a:t>Talk with your parents or research on your own if you are interested in any of these concepts.  </a:t>
            </a:r>
          </a:p>
          <a:p>
            <a:endParaRPr lang="en-US" dirty="0"/>
          </a:p>
          <a:p>
            <a:r>
              <a:rPr lang="en-US" dirty="0" smtClean="0"/>
              <a:t>My goal is to educate you on various ideas of </a:t>
            </a:r>
            <a:r>
              <a:rPr lang="en-US" dirty="0" smtClean="0"/>
              <a:t>humanity, </a:t>
            </a:r>
            <a:r>
              <a:rPr lang="en-US" dirty="0" smtClean="0"/>
              <a:t>not to convince you on an approach to health.  </a:t>
            </a:r>
            <a:endParaRPr lang="en-US" dirty="0"/>
          </a:p>
        </p:txBody>
      </p:sp>
      <p:pic>
        <p:nvPicPr>
          <p:cNvPr id="5" name="Picture 4"/>
          <p:cNvPicPr>
            <a:picLocks noChangeAspect="1"/>
          </p:cNvPicPr>
          <p:nvPr/>
        </p:nvPicPr>
        <p:blipFill>
          <a:blip r:embed="rId2"/>
          <a:stretch>
            <a:fillRect/>
          </a:stretch>
        </p:blipFill>
        <p:spPr>
          <a:xfrm>
            <a:off x="4791421" y="1967519"/>
            <a:ext cx="3965830" cy="2072466"/>
          </a:xfrm>
          <a:prstGeom prst="rect">
            <a:avLst/>
          </a:prstGeom>
        </p:spPr>
      </p:pic>
      <p:pic>
        <p:nvPicPr>
          <p:cNvPr id="6" name="Picture 5"/>
          <p:cNvPicPr>
            <a:picLocks noChangeAspect="1"/>
          </p:cNvPicPr>
          <p:nvPr/>
        </p:nvPicPr>
        <p:blipFill>
          <a:blip r:embed="rId3"/>
          <a:stretch>
            <a:fillRect/>
          </a:stretch>
        </p:blipFill>
        <p:spPr>
          <a:xfrm>
            <a:off x="4791421" y="4316815"/>
            <a:ext cx="3929864" cy="2152995"/>
          </a:xfrm>
          <a:prstGeom prst="rect">
            <a:avLst/>
          </a:prstGeom>
        </p:spPr>
      </p:pic>
    </p:spTree>
    <p:extLst>
      <p:ext uri="{BB962C8B-B14F-4D97-AF65-F5344CB8AC3E}">
        <p14:creationId xmlns:p14="http://schemas.microsoft.com/office/powerpoint/2010/main" val="2367998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40912"/>
            <a:ext cx="9144000" cy="1079924"/>
          </a:xfrm>
        </p:spPr>
        <p:txBody>
          <a:bodyPr>
            <a:normAutofit fontScale="90000"/>
          </a:bodyPr>
          <a:lstStyle/>
          <a:p>
            <a:r>
              <a:rPr lang="en-US" dirty="0" smtClean="0"/>
              <a:t>Chinese Philosophy &amp; </a:t>
            </a:r>
            <a:br>
              <a:rPr lang="en-US" dirty="0" smtClean="0"/>
            </a:br>
            <a:r>
              <a:rPr lang="en-US" dirty="0" smtClean="0"/>
              <a:t>Human Health</a:t>
            </a:r>
            <a:endParaRPr lang="en-US" dirty="0"/>
          </a:p>
        </p:txBody>
      </p:sp>
      <p:pic>
        <p:nvPicPr>
          <p:cNvPr id="1026" name="Picture 2" descr="http://www.chineseculture.com.au/images/books/books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760" y="2210192"/>
            <a:ext cx="3983795" cy="37262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qi-elements.com/wp-content/uploads/2014/09/Qi-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7998" y="2210192"/>
            <a:ext cx="3610202" cy="3726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261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04721" y="378004"/>
            <a:ext cx="3801683" cy="1325563"/>
          </a:xfrm>
        </p:spPr>
        <p:txBody>
          <a:bodyPr/>
          <a:lstStyle/>
          <a:p>
            <a:r>
              <a:rPr lang="en-US" dirty="0" smtClean="0"/>
              <a:t>Yin and Yang</a:t>
            </a:r>
            <a:endParaRPr lang="en-US" dirty="0"/>
          </a:p>
        </p:txBody>
      </p:sp>
      <p:sp>
        <p:nvSpPr>
          <p:cNvPr id="5" name="Content Placeholder 4"/>
          <p:cNvSpPr>
            <a:spLocks noGrp="1"/>
          </p:cNvSpPr>
          <p:nvPr>
            <p:ph sz="half" idx="1"/>
          </p:nvPr>
        </p:nvSpPr>
        <p:spPr>
          <a:xfrm>
            <a:off x="0" y="0"/>
            <a:ext cx="4514850" cy="6858000"/>
          </a:xfrm>
        </p:spPr>
        <p:txBody>
          <a:bodyPr>
            <a:noAutofit/>
          </a:bodyPr>
          <a:lstStyle/>
          <a:p>
            <a:endParaRPr lang="en-US" b="1" u="sng" dirty="0" smtClean="0"/>
          </a:p>
          <a:p>
            <a:endParaRPr lang="en-US" b="1" u="sng" dirty="0"/>
          </a:p>
          <a:p>
            <a:r>
              <a:rPr lang="en-US" b="1" u="sng" dirty="0" smtClean="0"/>
              <a:t>Yin = feminine</a:t>
            </a:r>
          </a:p>
          <a:p>
            <a:r>
              <a:rPr lang="en-US" b="1" u="sng" dirty="0" smtClean="0"/>
              <a:t>Yang = masculine</a:t>
            </a:r>
            <a:br>
              <a:rPr lang="en-US" b="1" u="sng" dirty="0" smtClean="0"/>
            </a:br>
            <a:endParaRPr lang="en-US" b="1" u="sng" dirty="0" smtClean="0"/>
          </a:p>
          <a:p>
            <a:r>
              <a:rPr lang="en-US" b="1" u="sng" dirty="0" smtClean="0"/>
              <a:t>Describes how </a:t>
            </a:r>
            <a:r>
              <a:rPr lang="en-US" b="1" u="sng" dirty="0" smtClean="0"/>
              <a:t>opposite or contrary forces are actually complementary.</a:t>
            </a:r>
          </a:p>
          <a:p>
            <a:endParaRPr lang="en-US" dirty="0"/>
          </a:p>
          <a:p>
            <a:r>
              <a:rPr lang="en-US" dirty="0" smtClean="0"/>
              <a:t>A key part of Chinese philosophy is the importance of harmony and balance.</a:t>
            </a:r>
            <a:endParaRPr lang="en-US" dirty="0"/>
          </a:p>
        </p:txBody>
      </p:sp>
      <p:pic>
        <p:nvPicPr>
          <p:cNvPr id="7" name="Picture 2" descr="http://www.chineseculture.com.au/images/books/books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2609" y="2012660"/>
            <a:ext cx="3983795" cy="3726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76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arn(inVertic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arn(inVertical)">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3273649" cy="1325563"/>
          </a:xfrm>
        </p:spPr>
        <p:txBody>
          <a:bodyPr/>
          <a:lstStyle/>
          <a:p>
            <a:r>
              <a:rPr lang="en-US" dirty="0" smtClean="0"/>
              <a:t>Qi or Chi</a:t>
            </a:r>
            <a:endParaRPr lang="en-US" dirty="0"/>
          </a:p>
        </p:txBody>
      </p:sp>
      <p:sp>
        <p:nvSpPr>
          <p:cNvPr id="4" name="Content Placeholder 3"/>
          <p:cNvSpPr>
            <a:spLocks noGrp="1"/>
          </p:cNvSpPr>
          <p:nvPr>
            <p:ph sz="half" idx="2"/>
          </p:nvPr>
        </p:nvSpPr>
        <p:spPr>
          <a:xfrm>
            <a:off x="4629150" y="365126"/>
            <a:ext cx="4514850" cy="6492874"/>
          </a:xfrm>
        </p:spPr>
        <p:txBody>
          <a:bodyPr/>
          <a:lstStyle/>
          <a:p>
            <a:r>
              <a:rPr lang="en-US" b="1" u="sng" dirty="0" smtClean="0"/>
              <a:t>Refers to the “life energy” or “life force” that animates all living beings.</a:t>
            </a:r>
          </a:p>
          <a:p>
            <a:endParaRPr lang="en-US" dirty="0"/>
          </a:p>
          <a:p>
            <a:r>
              <a:rPr lang="en-US" dirty="0" smtClean="0"/>
              <a:t>Other cultures have similar concepts but </a:t>
            </a:r>
            <a:r>
              <a:rPr lang="en-US" dirty="0" smtClean="0"/>
              <a:t>this concept </a:t>
            </a:r>
            <a:r>
              <a:rPr lang="en-US" dirty="0" smtClean="0"/>
              <a:t>is unidentified by Western science or medicine.  </a:t>
            </a:r>
          </a:p>
          <a:p>
            <a:endParaRPr lang="en-US" dirty="0"/>
          </a:p>
          <a:p>
            <a:r>
              <a:rPr lang="en-US" dirty="0" smtClean="0"/>
              <a:t>Chi is a central underlying principle of Chinese health and martial arts.  </a:t>
            </a:r>
          </a:p>
        </p:txBody>
      </p:sp>
      <p:pic>
        <p:nvPicPr>
          <p:cNvPr id="5" name="Picture 6" descr="http://www.qi-elements.com/wp-content/uploads/2014/09/Qi-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060" y="2313223"/>
            <a:ext cx="3610202" cy="3726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84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According to Chinese philosophy, </a:t>
            </a:r>
            <a:r>
              <a:rPr lang="en-US" dirty="0" smtClean="0"/>
              <a:t>Qi</a:t>
            </a:r>
            <a:r>
              <a:rPr lang="en-US" dirty="0" smtClean="0"/>
              <a:t> </a:t>
            </a:r>
            <a:r>
              <a:rPr lang="en-US" dirty="0" smtClean="0"/>
              <a:t>must be balanced and </a:t>
            </a:r>
            <a:r>
              <a:rPr lang="en-US" dirty="0" smtClean="0"/>
              <a:t>cultivated.</a:t>
            </a:r>
            <a:endParaRPr lang="en-US" dirty="0"/>
          </a:p>
        </p:txBody>
      </p:sp>
      <p:sp>
        <p:nvSpPr>
          <p:cNvPr id="3" name="Content Placeholder 2"/>
          <p:cNvSpPr>
            <a:spLocks noGrp="1"/>
          </p:cNvSpPr>
          <p:nvPr>
            <p:ph sz="half" idx="1"/>
          </p:nvPr>
        </p:nvSpPr>
        <p:spPr>
          <a:xfrm>
            <a:off x="0" y="1825624"/>
            <a:ext cx="4514850" cy="5032375"/>
          </a:xfrm>
        </p:spPr>
        <p:txBody>
          <a:bodyPr>
            <a:normAutofit/>
          </a:bodyPr>
          <a:lstStyle/>
          <a:p>
            <a:r>
              <a:rPr lang="en-US" sz="4400" dirty="0" smtClean="0"/>
              <a:t>Ways to balance and cultivate Qi:</a:t>
            </a:r>
            <a:endParaRPr lang="en-US" sz="3900" dirty="0" smtClean="0"/>
          </a:p>
          <a:p>
            <a:pPr lvl="1"/>
            <a:r>
              <a:rPr lang="en-US" sz="3500" dirty="0" smtClean="0"/>
              <a:t>Feng Sui.</a:t>
            </a:r>
          </a:p>
          <a:p>
            <a:pPr lvl="1"/>
            <a:r>
              <a:rPr lang="en-US" sz="3500" dirty="0" smtClean="0"/>
              <a:t>Qi </a:t>
            </a:r>
            <a:r>
              <a:rPr lang="en-US" sz="3500" dirty="0" smtClean="0"/>
              <a:t>Gong (Tai chi)</a:t>
            </a:r>
            <a:endParaRPr lang="en-US" sz="3500" dirty="0" smtClean="0"/>
          </a:p>
          <a:p>
            <a:pPr lvl="1"/>
            <a:r>
              <a:rPr lang="en-US" sz="3500" dirty="0" smtClean="0"/>
              <a:t>Martial Arts.</a:t>
            </a:r>
          </a:p>
          <a:p>
            <a:pPr lvl="1"/>
            <a:r>
              <a:rPr lang="en-US" sz="3500" dirty="0" smtClean="0"/>
              <a:t>Traditional Chinese </a:t>
            </a:r>
            <a:r>
              <a:rPr lang="en-US" sz="3500" dirty="0" smtClean="0"/>
              <a:t>Medicine</a:t>
            </a:r>
            <a:endParaRPr lang="en-US" sz="3500" dirty="0"/>
          </a:p>
        </p:txBody>
      </p:sp>
      <p:pic>
        <p:nvPicPr>
          <p:cNvPr id="6146" name="Picture 2" descr="http://3.bp.blogspot.com/-2V_OVjBAsKY/UbxI-3nFGjI/AAAAAAAAAPg/lJWTJ6_fZo8/s250/qi-word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301" y="1690689"/>
            <a:ext cx="4468969" cy="3861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79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67" y="0"/>
            <a:ext cx="8708533" cy="1325563"/>
          </a:xfrm>
        </p:spPr>
        <p:txBody>
          <a:bodyPr/>
          <a:lstStyle/>
          <a:p>
            <a:r>
              <a:rPr lang="en-US" dirty="0" smtClean="0"/>
              <a:t>Traditional Chinese Medicine (TCM)</a:t>
            </a:r>
            <a:endParaRPr lang="en-US" dirty="0"/>
          </a:p>
        </p:txBody>
      </p:sp>
      <p:sp>
        <p:nvSpPr>
          <p:cNvPr id="4" name="Content Placeholder 3"/>
          <p:cNvSpPr>
            <a:spLocks noGrp="1"/>
          </p:cNvSpPr>
          <p:nvPr>
            <p:ph sz="half" idx="2"/>
          </p:nvPr>
        </p:nvSpPr>
        <p:spPr>
          <a:xfrm>
            <a:off x="4989758" y="1325562"/>
            <a:ext cx="4154242" cy="5532437"/>
          </a:xfrm>
        </p:spPr>
        <p:txBody>
          <a:bodyPr>
            <a:normAutofit lnSpcReduction="10000"/>
          </a:bodyPr>
          <a:lstStyle/>
          <a:p>
            <a:r>
              <a:rPr lang="en-US" dirty="0" smtClean="0"/>
              <a:t>Believes body has </a:t>
            </a:r>
            <a:r>
              <a:rPr lang="en-US" b="1" u="sng" dirty="0" smtClean="0"/>
              <a:t>natural patterns of </a:t>
            </a:r>
            <a:r>
              <a:rPr lang="en-US" b="1" u="sng" dirty="0" smtClean="0"/>
              <a:t>qi</a:t>
            </a:r>
            <a:r>
              <a:rPr lang="en-US" b="1" u="sng" dirty="0" smtClean="0"/>
              <a:t> </a:t>
            </a:r>
            <a:r>
              <a:rPr lang="en-US" dirty="0" smtClean="0"/>
              <a:t>that circulate in channels through the body called meridians.</a:t>
            </a:r>
          </a:p>
          <a:p>
            <a:endParaRPr lang="en-US" dirty="0"/>
          </a:p>
          <a:p>
            <a:r>
              <a:rPr lang="en-US" dirty="0" smtClean="0"/>
              <a:t>Illness occurs </a:t>
            </a:r>
            <a:r>
              <a:rPr lang="en-US" b="1" u="sng" dirty="0" smtClean="0"/>
              <a:t>when </a:t>
            </a:r>
            <a:r>
              <a:rPr lang="en-US" b="1" u="sng" dirty="0" smtClean="0"/>
              <a:t>qi</a:t>
            </a:r>
            <a:r>
              <a:rPr lang="en-US" b="1" u="sng" dirty="0" smtClean="0"/>
              <a:t> </a:t>
            </a:r>
            <a:r>
              <a:rPr lang="en-US" b="1" u="sng" dirty="0" smtClean="0"/>
              <a:t>is blocked, disrupted or out of balance.</a:t>
            </a:r>
            <a:r>
              <a:rPr lang="en-US" dirty="0" smtClean="0"/>
              <a:t>  </a:t>
            </a:r>
          </a:p>
          <a:p>
            <a:endParaRPr lang="en-US" dirty="0"/>
          </a:p>
          <a:p>
            <a:r>
              <a:rPr lang="en-US" dirty="0" smtClean="0"/>
              <a:t>Chinese medicine attempts to maintain balance and openness of </a:t>
            </a:r>
            <a:r>
              <a:rPr lang="en-US" dirty="0" smtClean="0"/>
              <a:t>qi</a:t>
            </a:r>
            <a:r>
              <a:rPr lang="en-US" dirty="0" smtClean="0"/>
              <a:t>.</a:t>
            </a:r>
            <a:endParaRPr lang="en-US" dirty="0"/>
          </a:p>
        </p:txBody>
      </p:sp>
      <p:pic>
        <p:nvPicPr>
          <p:cNvPr id="2050" name="Picture 2" descr="http://upload.wikimedia.org/wikipedia/commons/thumb/f/fc/Chinese_meridians.JPG/640px-Chinese_meridia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9167"/>
            <a:ext cx="4468969" cy="6005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28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8769"/>
            <a:ext cx="3660015" cy="1325563"/>
          </a:xfrm>
        </p:spPr>
        <p:txBody>
          <a:bodyPr/>
          <a:lstStyle/>
          <a:p>
            <a:r>
              <a:rPr lang="en-US" dirty="0" smtClean="0"/>
              <a:t>TCM maintains health by:</a:t>
            </a:r>
            <a:endParaRPr lang="en-US" dirty="0"/>
          </a:p>
        </p:txBody>
      </p:sp>
      <p:sp>
        <p:nvSpPr>
          <p:cNvPr id="3" name="Content Placeholder 2"/>
          <p:cNvSpPr>
            <a:spLocks noGrp="1"/>
          </p:cNvSpPr>
          <p:nvPr>
            <p:ph sz="half" idx="1"/>
          </p:nvPr>
        </p:nvSpPr>
        <p:spPr>
          <a:xfrm>
            <a:off x="0" y="1825625"/>
            <a:ext cx="3238500" cy="2347130"/>
          </a:xfrm>
        </p:spPr>
        <p:txBody>
          <a:bodyPr>
            <a:normAutofit lnSpcReduction="10000"/>
          </a:bodyPr>
          <a:lstStyle/>
          <a:p>
            <a:r>
              <a:rPr lang="en-US" b="1" u="sng" dirty="0" smtClean="0"/>
              <a:t>Use of </a:t>
            </a:r>
            <a:r>
              <a:rPr lang="en-US" b="1" u="sng" dirty="0" smtClean="0"/>
              <a:t>herbs</a:t>
            </a:r>
            <a:endParaRPr lang="en-US" b="1" u="sng" dirty="0" smtClean="0"/>
          </a:p>
          <a:p>
            <a:r>
              <a:rPr lang="en-US" b="1" u="sng" dirty="0" smtClean="0"/>
              <a:t>Foods</a:t>
            </a:r>
            <a:endParaRPr lang="en-US" b="1" u="sng" dirty="0" smtClean="0"/>
          </a:p>
          <a:p>
            <a:r>
              <a:rPr lang="en-US" dirty="0" smtClean="0"/>
              <a:t>Acupuncture &amp; </a:t>
            </a:r>
            <a:r>
              <a:rPr lang="en-US" dirty="0" err="1" smtClean="0"/>
              <a:t>moxibustion</a:t>
            </a:r>
            <a:endParaRPr lang="en-US" dirty="0" smtClean="0"/>
          </a:p>
          <a:p>
            <a:r>
              <a:rPr lang="en-US" dirty="0" smtClean="0"/>
              <a:t>Physical </a:t>
            </a:r>
            <a:r>
              <a:rPr lang="en-US" dirty="0" smtClean="0"/>
              <a:t>training </a:t>
            </a:r>
            <a:endParaRPr lang="en-US" dirty="0" smtClean="0"/>
          </a:p>
          <a:p>
            <a:endParaRPr lang="en-US" dirty="0" smtClean="0"/>
          </a:p>
          <a:p>
            <a:pPr marL="0" indent="0">
              <a:buNone/>
            </a:pPr>
            <a:endParaRPr lang="en-US" dirty="0"/>
          </a:p>
        </p:txBody>
      </p:sp>
      <p:pic>
        <p:nvPicPr>
          <p:cNvPr id="5122" name="Picture 2" descr="http://s1.ibtimes.com/sites/www.ibtimes.com/files/styles/v2_article_large/public/2012/11/28/chinese-traditional-medicine.jpg?itok=8jVpr6u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3533774"/>
            <a:ext cx="5905500" cy="332422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img3.findthebest.com/sites/default/files/10/media/images/t2/Texas_College_of_Traditional_Chinese_Medicine_485274_i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76732"/>
            <a:ext cx="3077291" cy="307729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jessicashealthblog.com/wp-content/uploads/2012/04/acupuncture_fa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3327" y="106288"/>
            <a:ext cx="4519456" cy="323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48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1171" y="-155897"/>
            <a:ext cx="7886700" cy="1325563"/>
          </a:xfrm>
        </p:spPr>
        <p:txBody>
          <a:bodyPr/>
          <a:lstStyle/>
          <a:p>
            <a:r>
              <a:rPr lang="en-US" dirty="0" smtClean="0"/>
              <a:t>Acupuncture and </a:t>
            </a:r>
            <a:r>
              <a:rPr lang="en-US" dirty="0" err="1" smtClean="0"/>
              <a:t>moxibustion</a:t>
            </a:r>
            <a:r>
              <a:rPr lang="en-US" dirty="0" smtClean="0"/>
              <a:t>.</a:t>
            </a:r>
            <a:endParaRPr lang="en-US" dirty="0"/>
          </a:p>
        </p:txBody>
      </p:sp>
      <p:pic>
        <p:nvPicPr>
          <p:cNvPr id="1026" name="Picture 2" descr="http://www.buyamag.com/graphics/moxa_roll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2363"/>
            <a:ext cx="3335629" cy="29019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cupunctureclinicnw.com/wp-content/uploads/2012/09/acupuncture_1248178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4252" y="989024"/>
            <a:ext cx="43815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oriental-remedy.com/img/screenshots/screen2-bi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4252" y="3935116"/>
            <a:ext cx="4381500" cy="2922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935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489</TotalTime>
  <Words>770</Words>
  <Application>Microsoft Office PowerPoint</Application>
  <PresentationFormat>On-screen Show (4:3)</PresentationFormat>
  <Paragraphs>103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How Do You…?</vt:lpstr>
      <vt:lpstr>Asian medicine and Asian approaches to health</vt:lpstr>
      <vt:lpstr>Chinese Philosophy &amp;  Human Health</vt:lpstr>
      <vt:lpstr>Yin and Yang</vt:lpstr>
      <vt:lpstr>Qi or Chi</vt:lpstr>
      <vt:lpstr>According to Chinese philosophy, Qi must be balanced and cultivated.</vt:lpstr>
      <vt:lpstr>Traditional Chinese Medicine (TCM)</vt:lpstr>
      <vt:lpstr>TCM maintains health by:</vt:lpstr>
      <vt:lpstr>Acupuncture and moxibustion.</vt:lpstr>
      <vt:lpstr>You Tube Videos</vt:lpstr>
      <vt:lpstr>Meditation</vt:lpstr>
      <vt:lpstr>Mindfulness Practice</vt:lpstr>
      <vt:lpstr>  How do you treat stress, ADD, anxiety and/or depression?  </vt:lpstr>
      <vt:lpstr>Martial Arts</vt:lpstr>
      <vt:lpstr>Tai Chi</vt:lpstr>
      <vt:lpstr>Qi Gong</vt:lpstr>
      <vt:lpstr>Feng Sui</vt:lpstr>
      <vt:lpstr>Eastern vs. Western</vt:lpstr>
    </vt:vector>
  </TitlesOfParts>
  <Company>Austin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Chinese Philosophy &amp;  Human Health</dc:title>
  <dc:creator>Edward Tierney</dc:creator>
  <cp:lastModifiedBy>AISD</cp:lastModifiedBy>
  <cp:revision>53</cp:revision>
  <dcterms:created xsi:type="dcterms:W3CDTF">2015-02-09T18:57:39Z</dcterms:created>
  <dcterms:modified xsi:type="dcterms:W3CDTF">2018-09-10T20:31:34Z</dcterms:modified>
</cp:coreProperties>
</file>