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326" r:id="rId3"/>
    <p:sldId id="327" r:id="rId4"/>
    <p:sldId id="328" r:id="rId5"/>
    <p:sldId id="329" r:id="rId6"/>
    <p:sldId id="330" r:id="rId7"/>
    <p:sldId id="331" r:id="rId8"/>
    <p:sldId id="262" r:id="rId9"/>
    <p:sldId id="259" r:id="rId10"/>
    <p:sldId id="260" r:id="rId11"/>
    <p:sldId id="261" r:id="rId12"/>
    <p:sldId id="359"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2" r:id="rId32"/>
    <p:sldId id="353" r:id="rId33"/>
    <p:sldId id="354" r:id="rId34"/>
    <p:sldId id="355" r:id="rId35"/>
    <p:sldId id="356" r:id="rId36"/>
    <p:sldId id="357" r:id="rId37"/>
    <p:sldId id="3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96"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C38BD5-30A6-48D1-A719-6E38E38BA95E}"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428831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C38BD5-30A6-48D1-A719-6E38E38BA95E}"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428079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C38BD5-30A6-48D1-A719-6E38E38BA95E}"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226526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51E75DE-6BBD-4692-B789-2E4A9C520941}" type="slidenum">
              <a:rPr lang="en-US"/>
              <a:pPr>
                <a:defRPr/>
              </a:pPr>
              <a:t>‹#›</a:t>
            </a:fld>
            <a:endParaRPr lang="en-US"/>
          </a:p>
        </p:txBody>
      </p:sp>
    </p:spTree>
    <p:extLst>
      <p:ext uri="{BB962C8B-B14F-4D97-AF65-F5344CB8AC3E}">
        <p14:creationId xmlns:p14="http://schemas.microsoft.com/office/powerpoint/2010/main" val="26393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C38BD5-30A6-48D1-A719-6E38E38BA95E}"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148186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C38BD5-30A6-48D1-A719-6E38E38BA95E}"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195742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C38BD5-30A6-48D1-A719-6E38E38BA95E}"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340983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C38BD5-30A6-48D1-A719-6E38E38BA95E}"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3757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C38BD5-30A6-48D1-A719-6E38E38BA95E}"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314190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38BD5-30A6-48D1-A719-6E38E38BA95E}"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370961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38BD5-30A6-48D1-A719-6E38E38BA95E}"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143642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38BD5-30A6-48D1-A719-6E38E38BA95E}"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70C24-DB54-4BB0-8517-E918E9E0ECD0}" type="slidenum">
              <a:rPr lang="en-US" smtClean="0"/>
              <a:t>‹#›</a:t>
            </a:fld>
            <a:endParaRPr lang="en-US"/>
          </a:p>
        </p:txBody>
      </p:sp>
    </p:spTree>
    <p:extLst>
      <p:ext uri="{BB962C8B-B14F-4D97-AF65-F5344CB8AC3E}">
        <p14:creationId xmlns:p14="http://schemas.microsoft.com/office/powerpoint/2010/main" val="210437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38BD5-30A6-48D1-A719-6E38E38BA95E}" type="datetimeFigureOut">
              <a:rPr lang="en-US" smtClean="0"/>
              <a:t>9/12/2018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70C24-DB54-4BB0-8517-E918E9E0ECD0}" type="slidenum">
              <a:rPr lang="en-US" smtClean="0"/>
              <a:t>‹#›</a:t>
            </a:fld>
            <a:endParaRPr lang="en-US"/>
          </a:p>
        </p:txBody>
      </p:sp>
    </p:spTree>
    <p:extLst>
      <p:ext uri="{BB962C8B-B14F-4D97-AF65-F5344CB8AC3E}">
        <p14:creationId xmlns:p14="http://schemas.microsoft.com/office/powerpoint/2010/main" val="971900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w2L6UdAXB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Image:ChineseLadieFoot.gif"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9eG2kZ4iM-c&amp;t=15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569.photobucket.com/albums/ss137/HoneyBWicked/?action=view&amp;current=lip-plate-piercing-1.jpg"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rds.yahoo.com/_ylt=A0PDoYCmpPpNch4AsMSjzbkF/SIG=11r6s5q93/EXP=1308300582/**http:/s2.hubimg.com/u/1943121_f520.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jpeg"/><Relationship Id="rId7" Type="http://schemas.openxmlformats.org/officeDocument/2006/relationships/hyperlink" Target="http://upload.wikimedia.org/wikipedia/commons/1/13/1898Das_Album6.png"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imgur.com/0k8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73" y="156116"/>
            <a:ext cx="8642195" cy="623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0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Photos 2009-2012\China, Beijing\DSC_23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2373"/>
            <a:ext cx="9144000" cy="607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Photos 2009-2012\China, Beijing\DSC_2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2373"/>
            <a:ext cx="9144000" cy="607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7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so special about Chinese calligraphy?</a:t>
            </a:r>
            <a:endParaRPr lang="en-US" dirty="0"/>
          </a:p>
        </p:txBody>
      </p:sp>
      <p:sp>
        <p:nvSpPr>
          <p:cNvPr id="3" name="Content Placeholder 2"/>
          <p:cNvSpPr>
            <a:spLocks noGrp="1"/>
          </p:cNvSpPr>
          <p:nvPr>
            <p:ph idx="1"/>
          </p:nvPr>
        </p:nvSpPr>
        <p:spPr/>
        <p:txBody>
          <a:bodyPr/>
          <a:lstStyle/>
          <a:p>
            <a:r>
              <a:rPr lang="en-US" dirty="0" smtClean="0">
                <a:hlinkClick r:id="rId2"/>
              </a:rPr>
              <a:t>What's so special?</a:t>
            </a:r>
            <a:r>
              <a:rPr lang="en-US" dirty="0" smtClean="0"/>
              <a:t> </a:t>
            </a:r>
            <a:endParaRPr lang="en-US" dirty="0"/>
          </a:p>
        </p:txBody>
      </p:sp>
    </p:spTree>
    <p:extLst>
      <p:ext uri="{BB962C8B-B14F-4D97-AF65-F5344CB8AC3E}">
        <p14:creationId xmlns:p14="http://schemas.microsoft.com/office/powerpoint/2010/main" val="25042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hangingPunct="1">
              <a:defRPr/>
            </a:pPr>
            <a:r>
              <a:rPr lang="en-US" dirty="0" smtClean="0"/>
              <a:t>Foot Binding:</a:t>
            </a:r>
          </a:p>
        </p:txBody>
      </p:sp>
      <p:sp>
        <p:nvSpPr>
          <p:cNvPr id="2051" name="Rectangle 3"/>
          <p:cNvSpPr>
            <a:spLocks noGrp="1" noChangeArrowheads="1"/>
          </p:cNvSpPr>
          <p:nvPr>
            <p:ph type="subTitle" idx="1"/>
          </p:nvPr>
        </p:nvSpPr>
        <p:spPr>
          <a:xfrm>
            <a:off x="1066800" y="3886200"/>
            <a:ext cx="7086600" cy="1752600"/>
          </a:xfrm>
        </p:spPr>
        <p:txBody>
          <a:bodyPr/>
          <a:lstStyle/>
          <a:p>
            <a:pPr algn="ctr" eaLnBrk="1" hangingPunct="1">
              <a:defRPr/>
            </a:pPr>
            <a:r>
              <a:rPr lang="en-US" smtClean="0"/>
              <a:t>Cultural Beauty or Cruelty?</a:t>
            </a:r>
          </a:p>
        </p:txBody>
      </p:sp>
    </p:spTree>
    <p:extLst>
      <p:ext uri="{BB962C8B-B14F-4D97-AF65-F5344CB8AC3E}">
        <p14:creationId xmlns:p14="http://schemas.microsoft.com/office/powerpoint/2010/main" val="539361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H9ikFkc7Uxo/T2cRS3Xb7CI/AAAAAAAAAPI/T3GpgLUGJEA/s1600/wild_swa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18844"/>
            <a:ext cx="4114800" cy="635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8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defRPr/>
            </a:pPr>
            <a:r>
              <a:rPr lang="en-US" smtClean="0"/>
              <a:t>What is it?</a:t>
            </a:r>
          </a:p>
        </p:txBody>
      </p:sp>
      <p:sp>
        <p:nvSpPr>
          <p:cNvPr id="3075" name="Rectangle 3"/>
          <p:cNvSpPr>
            <a:spLocks noGrp="1" noChangeArrowheads="1"/>
          </p:cNvSpPr>
          <p:nvPr>
            <p:ph type="body" sz="half" idx="1"/>
          </p:nvPr>
        </p:nvSpPr>
        <p:spPr>
          <a:xfrm>
            <a:off x="609600" y="1676400"/>
            <a:ext cx="8153400" cy="4419600"/>
          </a:xfrm>
        </p:spPr>
        <p:txBody>
          <a:bodyPr>
            <a:normAutofit/>
          </a:bodyPr>
          <a:lstStyle/>
          <a:p>
            <a:pPr eaLnBrk="1" hangingPunct="1">
              <a:lnSpc>
                <a:spcPct val="90000"/>
              </a:lnSpc>
              <a:defRPr/>
            </a:pPr>
            <a:r>
              <a:rPr lang="en-US" sz="2800" dirty="0" smtClean="0"/>
              <a:t>This was a custom practiced on females for approximately one thousand years in China.</a:t>
            </a:r>
          </a:p>
          <a:p>
            <a:pPr eaLnBrk="1" hangingPunct="1">
              <a:lnSpc>
                <a:spcPct val="90000"/>
              </a:lnSpc>
              <a:defRPr/>
            </a:pPr>
            <a:endParaRPr lang="en-US" sz="2800" dirty="0" smtClean="0"/>
          </a:p>
          <a:p>
            <a:pPr eaLnBrk="1" hangingPunct="1">
              <a:lnSpc>
                <a:spcPct val="90000"/>
              </a:lnSpc>
              <a:defRPr/>
            </a:pPr>
            <a:r>
              <a:rPr lang="en-US" sz="2800" dirty="0" smtClean="0"/>
              <a:t>It began in the 10th century and was made </a:t>
            </a:r>
            <a:r>
              <a:rPr lang="en-US" sz="2800" b="1" u="sng" dirty="0" smtClean="0"/>
              <a:t>illegal</a:t>
            </a:r>
            <a:r>
              <a:rPr lang="en-US" sz="2800" dirty="0" smtClean="0"/>
              <a:t> in the early 20th century.</a:t>
            </a:r>
          </a:p>
          <a:p>
            <a:pPr eaLnBrk="1" hangingPunct="1">
              <a:lnSpc>
                <a:spcPct val="90000"/>
              </a:lnSpc>
              <a:defRPr/>
            </a:pPr>
            <a:endParaRPr lang="en-US" sz="2800" dirty="0" smtClean="0"/>
          </a:p>
          <a:p>
            <a:pPr eaLnBrk="1" hangingPunct="1">
              <a:lnSpc>
                <a:spcPct val="90000"/>
              </a:lnSpc>
              <a:defRPr/>
            </a:pPr>
            <a:r>
              <a:rPr lang="en-US" dirty="0"/>
              <a:t>F</a:t>
            </a:r>
            <a:r>
              <a:rPr lang="en-US" sz="2800" dirty="0" smtClean="0"/>
              <a:t>oot binding </a:t>
            </a:r>
            <a:r>
              <a:rPr lang="en-US" sz="2800" dirty="0" smtClean="0"/>
              <a:t>was an attempt to</a:t>
            </a:r>
            <a:r>
              <a:rPr lang="en-US" sz="2800" b="1" u="sng" dirty="0" smtClean="0"/>
              <a:t> stop the growth of the foot. </a:t>
            </a:r>
          </a:p>
          <a:p>
            <a:pPr eaLnBrk="1" hangingPunct="1">
              <a:lnSpc>
                <a:spcPct val="90000"/>
              </a:lnSpc>
              <a:buFont typeface="Wingdings" pitchFamily="2" charset="2"/>
              <a:buNone/>
              <a:defRPr/>
            </a:pPr>
            <a:endParaRPr lang="en-US" sz="2800" dirty="0" smtClean="0"/>
          </a:p>
        </p:txBody>
      </p:sp>
      <p:pic>
        <p:nvPicPr>
          <p:cNvPr id="3080" name="Picture 8" descr="180px-ChineseLadieFoot">
            <a:hlinkClick r:id="rId2"/>
          </p:cNvPr>
          <p:cNvPicPr>
            <a:picLocks noChangeAspect="1" noChangeArrowheads="1"/>
          </p:cNvPicPr>
          <p:nvPr/>
        </p:nvPicPr>
        <p:blipFill>
          <a:blip r:embed="rId3" cstate="print"/>
          <a:srcRect/>
          <a:stretch>
            <a:fillRect/>
          </a:stretch>
        </p:blipFill>
        <p:spPr bwMode="auto">
          <a:xfrm>
            <a:off x="6324600" y="5402263"/>
            <a:ext cx="2819400" cy="1455737"/>
          </a:xfrm>
          <a:prstGeom prst="rect">
            <a:avLst/>
          </a:prstGeom>
          <a:noFill/>
          <a:ln w="9525">
            <a:noFill/>
            <a:miter lim="800000"/>
            <a:headEnd/>
            <a:tailEnd/>
          </a:ln>
        </p:spPr>
      </p:pic>
    </p:spTree>
    <p:extLst>
      <p:ext uri="{BB962C8B-B14F-4D97-AF65-F5344CB8AC3E}">
        <p14:creationId xmlns:p14="http://schemas.microsoft.com/office/powerpoint/2010/main" val="10319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randombar(horizontal)">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075">
                                            <p:txEl>
                                              <p:pRg st="0" end="0"/>
                                            </p:txEl>
                                          </p:spTgt>
                                        </p:tgtEl>
                                        <p:attrNameLst>
                                          <p:attrName>style.visibility</p:attrName>
                                        </p:attrNameLst>
                                      </p:cBhvr>
                                      <p:to>
                                        <p:strVal val="visible"/>
                                      </p:to>
                                    </p:set>
                                    <p:animEffect transition="in" filter="fade">
                                      <p:cBhvr>
                                        <p:cTn id="22" dur="800" decel="100000"/>
                                        <p:tgtEl>
                                          <p:spTgt spid="3075">
                                            <p:txEl>
                                              <p:pRg st="0" end="0"/>
                                            </p:txEl>
                                          </p:spTgt>
                                        </p:tgtEl>
                                      </p:cBhvr>
                                    </p:animEffect>
                                    <p:anim calcmode="lin" valueType="num">
                                      <p:cBhvr>
                                        <p:cTn id="23" dur="800" decel="100000" fill="hold"/>
                                        <p:tgtEl>
                                          <p:spTgt spid="3075">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075">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075">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075">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07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075">
                                            <p:txEl>
                                              <p:pRg st="2" end="2"/>
                                            </p:txEl>
                                          </p:spTgt>
                                        </p:tgtEl>
                                        <p:attrNameLst>
                                          <p:attrName>style.visibility</p:attrName>
                                        </p:attrNameLst>
                                      </p:cBhvr>
                                      <p:to>
                                        <p:strVal val="visible"/>
                                      </p:to>
                                    </p:set>
                                    <p:animEffect transition="in" filter="fade">
                                      <p:cBhvr>
                                        <p:cTn id="32" dur="800" decel="100000"/>
                                        <p:tgtEl>
                                          <p:spTgt spid="3075">
                                            <p:txEl>
                                              <p:pRg st="2" end="2"/>
                                            </p:txEl>
                                          </p:spTgt>
                                        </p:tgtEl>
                                      </p:cBhvr>
                                    </p:animEffect>
                                    <p:anim calcmode="lin" valueType="num">
                                      <p:cBhvr>
                                        <p:cTn id="33" dur="800" decel="100000" fill="hold"/>
                                        <p:tgtEl>
                                          <p:spTgt spid="307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07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07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07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07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3075">
                                            <p:txEl>
                                              <p:pRg st="4" end="4"/>
                                            </p:txEl>
                                          </p:spTgt>
                                        </p:tgtEl>
                                        <p:attrNameLst>
                                          <p:attrName>style.visibility</p:attrName>
                                        </p:attrNameLst>
                                      </p:cBhvr>
                                      <p:to>
                                        <p:strVal val="visible"/>
                                      </p:to>
                                    </p:set>
                                    <p:animEffect transition="in" filter="fade">
                                      <p:cBhvr>
                                        <p:cTn id="42" dur="800" decel="100000"/>
                                        <p:tgtEl>
                                          <p:spTgt spid="3075">
                                            <p:txEl>
                                              <p:pRg st="4" end="4"/>
                                            </p:txEl>
                                          </p:spTgt>
                                        </p:tgtEl>
                                      </p:cBhvr>
                                    </p:animEffect>
                                    <p:anim calcmode="lin" valueType="num">
                                      <p:cBhvr>
                                        <p:cTn id="43" dur="800" decel="100000" fill="hold"/>
                                        <p:tgtEl>
                                          <p:spTgt spid="3075">
                                            <p:txEl>
                                              <p:pRg st="4" end="4"/>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3075">
                                            <p:txEl>
                                              <p:pRg st="4" end="4"/>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3075">
                                            <p:txEl>
                                              <p:pRg st="4" end="4"/>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075">
                                            <p:txEl>
                                              <p:pRg st="4" end="4"/>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07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914400"/>
            <a:ext cx="9144000" cy="6629400"/>
          </a:xfrm>
        </p:spPr>
        <p:txBody>
          <a:bodyPr/>
          <a:lstStyle/>
          <a:p>
            <a:pPr eaLnBrk="1" hangingPunct="1">
              <a:lnSpc>
                <a:spcPct val="80000"/>
              </a:lnSpc>
            </a:pPr>
            <a:r>
              <a:rPr lang="en-US" sz="2800" b="1" u="sng" dirty="0" smtClean="0"/>
              <a:t>Foot binding was a status symbol, since only the wealthy could afford to keep women unproductive. </a:t>
            </a:r>
          </a:p>
          <a:p>
            <a:pPr eaLnBrk="1" hangingPunct="1">
              <a:lnSpc>
                <a:spcPct val="80000"/>
              </a:lnSpc>
            </a:pPr>
            <a:endParaRPr lang="en-US" sz="2800" dirty="0" smtClean="0"/>
          </a:p>
          <a:p>
            <a:pPr eaLnBrk="1" hangingPunct="1">
              <a:lnSpc>
                <a:spcPct val="80000"/>
              </a:lnSpc>
            </a:pPr>
            <a:r>
              <a:rPr lang="en-US" sz="2800" dirty="0" smtClean="0"/>
              <a:t>Practiced by all classes in China.</a:t>
            </a:r>
          </a:p>
          <a:p>
            <a:pPr eaLnBrk="1" hangingPunct="1">
              <a:lnSpc>
                <a:spcPct val="80000"/>
              </a:lnSpc>
            </a:pPr>
            <a:endParaRPr lang="en-US" sz="2800" dirty="0" smtClean="0"/>
          </a:p>
          <a:p>
            <a:pPr eaLnBrk="1" hangingPunct="1">
              <a:lnSpc>
                <a:spcPct val="80000"/>
              </a:lnSpc>
            </a:pPr>
            <a:r>
              <a:rPr lang="en-US" sz="2800" dirty="0" smtClean="0"/>
              <a:t>Poor people did so in hopes of improving their social status. </a:t>
            </a:r>
          </a:p>
          <a:p>
            <a:pPr eaLnBrk="1" hangingPunct="1">
              <a:lnSpc>
                <a:spcPct val="80000"/>
              </a:lnSpc>
            </a:pPr>
            <a:endParaRPr lang="en-US" sz="2800" dirty="0" smtClean="0"/>
          </a:p>
          <a:p>
            <a:pPr eaLnBrk="1" hangingPunct="1">
              <a:lnSpc>
                <a:spcPct val="80000"/>
              </a:lnSpc>
            </a:pPr>
            <a:r>
              <a:rPr lang="en-US" sz="2800" dirty="0" smtClean="0"/>
              <a:t>According to legend, women were bound in this way to replicate an imperial concubine who danced with her feet wrapped in silk. </a:t>
            </a:r>
          </a:p>
          <a:p>
            <a:pPr eaLnBrk="1" hangingPunct="1">
              <a:lnSpc>
                <a:spcPct val="80000"/>
              </a:lnSpc>
            </a:pPr>
            <a:endParaRPr lang="en-US" sz="2800" dirty="0" smtClean="0"/>
          </a:p>
          <a:p>
            <a:pPr eaLnBrk="1" hangingPunct="1">
              <a:lnSpc>
                <a:spcPct val="80000"/>
              </a:lnSpc>
            </a:pPr>
            <a:endParaRPr lang="en-US" sz="2800" dirty="0" smtClean="0"/>
          </a:p>
        </p:txBody>
      </p:sp>
    </p:spTree>
    <p:extLst>
      <p:ext uri="{BB962C8B-B14F-4D97-AF65-F5344CB8AC3E}">
        <p14:creationId xmlns:p14="http://schemas.microsoft.com/office/powerpoint/2010/main" val="40997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800" decel="100000"/>
                                        <p:tgtEl>
                                          <p:spTgt spid="10243">
                                            <p:txEl>
                                              <p:pRg st="0" end="0"/>
                                            </p:txEl>
                                          </p:spTgt>
                                        </p:tgtEl>
                                      </p:cBhvr>
                                    </p:animEffect>
                                    <p:anim calcmode="lin" valueType="num">
                                      <p:cBhvr>
                                        <p:cTn id="8"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800" decel="100000"/>
                                        <p:tgtEl>
                                          <p:spTgt spid="10243">
                                            <p:txEl>
                                              <p:pRg st="2" end="2"/>
                                            </p:txEl>
                                          </p:spTgt>
                                        </p:tgtEl>
                                      </p:cBhvr>
                                    </p:animEffect>
                                    <p:anim calcmode="lin" valueType="num">
                                      <p:cBhvr>
                                        <p:cTn id="18"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800" decel="100000"/>
                                        <p:tgtEl>
                                          <p:spTgt spid="10243">
                                            <p:txEl>
                                              <p:pRg st="4" end="4"/>
                                            </p:txEl>
                                          </p:spTgt>
                                        </p:tgtEl>
                                      </p:cBhvr>
                                    </p:animEffect>
                                    <p:anim calcmode="lin" valueType="num">
                                      <p:cBhvr>
                                        <p:cTn id="28"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fade">
                                      <p:cBhvr>
                                        <p:cTn id="37" dur="800" decel="100000"/>
                                        <p:tgtEl>
                                          <p:spTgt spid="10243">
                                            <p:txEl>
                                              <p:pRg st="6" end="6"/>
                                            </p:txEl>
                                          </p:spTgt>
                                        </p:tgtEl>
                                      </p:cBhvr>
                                    </p:animEffect>
                                    <p:anim calcmode="lin" valueType="num">
                                      <p:cBhvr>
                                        <p:cTn id="38"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defRPr/>
            </a:pPr>
            <a:r>
              <a:rPr lang="en-US" smtClean="0"/>
              <a:t>The Process</a:t>
            </a:r>
          </a:p>
        </p:txBody>
      </p:sp>
      <p:sp>
        <p:nvSpPr>
          <p:cNvPr id="11267" name="Rectangle 3"/>
          <p:cNvSpPr>
            <a:spLocks noGrp="1" noChangeArrowheads="1"/>
          </p:cNvSpPr>
          <p:nvPr>
            <p:ph type="body" idx="1"/>
          </p:nvPr>
        </p:nvSpPr>
        <p:spPr>
          <a:xfrm>
            <a:off x="228600" y="1447800"/>
            <a:ext cx="8686800" cy="5105400"/>
          </a:xfrm>
        </p:spPr>
        <p:txBody>
          <a:bodyPr/>
          <a:lstStyle/>
          <a:p>
            <a:pPr eaLnBrk="1" hangingPunct="1">
              <a:lnSpc>
                <a:spcPct val="80000"/>
              </a:lnSpc>
            </a:pPr>
            <a:r>
              <a:rPr lang="en-US" sz="2400" dirty="0" smtClean="0"/>
              <a:t>In China foot binding started between the ages of </a:t>
            </a:r>
            <a:r>
              <a:rPr lang="en-US" sz="2400" b="1" u="sng" dirty="0" smtClean="0"/>
              <a:t>4 and 6</a:t>
            </a:r>
            <a:r>
              <a:rPr lang="en-US" sz="2400" dirty="0" smtClean="0"/>
              <a:t>. Why? </a:t>
            </a:r>
          </a:p>
          <a:p>
            <a:pPr lvl="1" eaLnBrk="1" hangingPunct="1">
              <a:lnSpc>
                <a:spcPct val="80000"/>
              </a:lnSpc>
            </a:pPr>
            <a:r>
              <a:rPr lang="en-US" sz="2000" dirty="0" smtClean="0"/>
              <a:t> </a:t>
            </a:r>
            <a:r>
              <a:rPr lang="en-US" sz="2000" dirty="0" smtClean="0"/>
              <a:t>So </a:t>
            </a:r>
            <a:r>
              <a:rPr lang="en-US" sz="2000" dirty="0" smtClean="0"/>
              <a:t>that the arch did not have much time to develop.</a:t>
            </a:r>
          </a:p>
          <a:p>
            <a:pPr eaLnBrk="1" hangingPunct="1">
              <a:lnSpc>
                <a:spcPct val="80000"/>
              </a:lnSpc>
            </a:pPr>
            <a:endParaRPr lang="en-US" sz="2400" dirty="0" smtClean="0"/>
          </a:p>
          <a:p>
            <a:pPr eaLnBrk="1" hangingPunct="1">
              <a:lnSpc>
                <a:spcPct val="80000"/>
              </a:lnSpc>
            </a:pPr>
            <a:r>
              <a:rPr lang="en-US" sz="2400" dirty="0" smtClean="0"/>
              <a:t>The mother was the one to bind the feet, and usually started the process late in the fall or winter.</a:t>
            </a:r>
          </a:p>
          <a:p>
            <a:pPr lvl="1" eaLnBrk="1" hangingPunct="1">
              <a:lnSpc>
                <a:spcPct val="80000"/>
              </a:lnSpc>
            </a:pPr>
            <a:r>
              <a:rPr lang="en-US" sz="2000" dirty="0" smtClean="0"/>
              <a:t>Why? - so the foot would be numb and the pain would not be as severe</a:t>
            </a:r>
          </a:p>
          <a:p>
            <a:pPr eaLnBrk="1" hangingPunct="1">
              <a:lnSpc>
                <a:spcPct val="80000"/>
              </a:lnSpc>
            </a:pPr>
            <a:endParaRPr lang="en-US" sz="2400" dirty="0" smtClean="0"/>
          </a:p>
          <a:p>
            <a:pPr eaLnBrk="1" hangingPunct="1">
              <a:lnSpc>
                <a:spcPct val="80000"/>
              </a:lnSpc>
            </a:pPr>
            <a:r>
              <a:rPr lang="en-US" sz="2400" dirty="0" smtClean="0"/>
              <a:t>The daughters' feet would first be soaked in warm water or animal blood and herbs. The special potion that was used for this caused any dead flesh to fall off.</a:t>
            </a:r>
          </a:p>
          <a:p>
            <a:pPr eaLnBrk="1" hangingPunct="1">
              <a:lnSpc>
                <a:spcPct val="80000"/>
              </a:lnSpc>
            </a:pPr>
            <a:endParaRPr lang="en-US" sz="2400" dirty="0" smtClean="0"/>
          </a:p>
          <a:p>
            <a:pPr eaLnBrk="1" hangingPunct="1">
              <a:lnSpc>
                <a:spcPct val="80000"/>
              </a:lnSpc>
            </a:pPr>
            <a:r>
              <a:rPr lang="en-US" sz="2400" dirty="0" smtClean="0"/>
              <a:t>She would have her toe nails cut as short as possible therefore not allowing them to grow into the foot. After she received a foot massage, the four smallest toes on each foot were </a:t>
            </a:r>
            <a:r>
              <a:rPr lang="en-US" sz="2400" dirty="0" smtClean="0"/>
              <a:t>broken.</a:t>
            </a:r>
            <a:endParaRPr lang="en-US" sz="2400" dirty="0" smtClean="0"/>
          </a:p>
          <a:p>
            <a:pPr eaLnBrk="1" hangingPunct="1">
              <a:lnSpc>
                <a:spcPct val="80000"/>
              </a:lnSpc>
            </a:pPr>
            <a:endParaRPr lang="en-US" sz="2000" dirty="0" smtClean="0"/>
          </a:p>
        </p:txBody>
      </p:sp>
    </p:spTree>
    <p:extLst>
      <p:ext uri="{BB962C8B-B14F-4D97-AF65-F5344CB8AC3E}">
        <p14:creationId xmlns:p14="http://schemas.microsoft.com/office/powerpoint/2010/main" val="2996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trips(downLeft)">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strips(downLeft)">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strips(downLeft)">
                                      <p:cBhvr>
                                        <p:cTn id="22" dur="500"/>
                                        <p:tgtEl>
                                          <p:spTgt spid="112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strips(downLeft)">
                                      <p:cBhvr>
                                        <p:cTn id="27" dur="500"/>
                                        <p:tgtEl>
                                          <p:spTgt spid="112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267">
                                            <p:txEl>
                                              <p:pRg st="8" end="8"/>
                                            </p:txEl>
                                          </p:spTgt>
                                        </p:tgtEl>
                                        <p:attrNameLst>
                                          <p:attrName>style.visibility</p:attrName>
                                        </p:attrNameLst>
                                      </p:cBhvr>
                                      <p:to>
                                        <p:strVal val="visible"/>
                                      </p:to>
                                    </p:set>
                                    <p:animEffect transition="in" filter="strips(downLeft)">
                                      <p:cBhvr>
                                        <p:cTn id="32"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066800" y="304800"/>
            <a:ext cx="7543800" cy="6400800"/>
          </a:xfrm>
        </p:spPr>
        <p:txBody>
          <a:bodyPr/>
          <a:lstStyle/>
          <a:p>
            <a:pPr eaLnBrk="1" hangingPunct="1">
              <a:lnSpc>
                <a:spcPct val="80000"/>
              </a:lnSpc>
            </a:pPr>
            <a:endParaRPr lang="en-US" sz="1800" smtClean="0"/>
          </a:p>
          <a:p>
            <a:pPr eaLnBrk="1" hangingPunct="1">
              <a:lnSpc>
                <a:spcPct val="80000"/>
              </a:lnSpc>
            </a:pPr>
            <a:r>
              <a:rPr lang="en-US" sz="1800" smtClean="0"/>
              <a:t>The mother soaked silk or cotton bandages in the same liquid the girl's feet were soaked in. The bandages, which were ten feet long and two inches wide, were wrapped around the smallest toes and pulled tightly to the heel. The toes were doubled under the soles, and deep cuts might be made in the soles to make this easier</a:t>
            </a:r>
          </a:p>
          <a:p>
            <a:pPr eaLnBrk="1" hangingPunct="1">
              <a:lnSpc>
                <a:spcPct val="80000"/>
              </a:lnSpc>
            </a:pPr>
            <a:endParaRPr lang="en-US" sz="1800" smtClean="0"/>
          </a:p>
          <a:p>
            <a:pPr eaLnBrk="1" hangingPunct="1">
              <a:lnSpc>
                <a:spcPct val="80000"/>
              </a:lnSpc>
            </a:pPr>
            <a:r>
              <a:rPr lang="en-US" sz="1800" smtClean="0"/>
              <a:t>Every two days, the binding was removed and rebound. This part of the process went on for two years. The process was very painful; every time the feet were rebound the bandages were pulled tighter. </a:t>
            </a:r>
          </a:p>
          <a:p>
            <a:pPr eaLnBrk="1" hangingPunct="1">
              <a:lnSpc>
                <a:spcPct val="80000"/>
              </a:lnSpc>
            </a:pPr>
            <a:endParaRPr lang="en-US" sz="1800" smtClean="0"/>
          </a:p>
          <a:p>
            <a:pPr eaLnBrk="1" hangingPunct="1">
              <a:lnSpc>
                <a:spcPct val="80000"/>
              </a:lnSpc>
            </a:pPr>
            <a:r>
              <a:rPr lang="en-US" sz="1800" smtClean="0"/>
              <a:t>By this time her feet were three to four inches long. To assure the feet staying small, the ritual continued for at least ten more years</a:t>
            </a:r>
          </a:p>
          <a:p>
            <a:pPr eaLnBrk="1" hangingPunct="1">
              <a:lnSpc>
                <a:spcPct val="80000"/>
              </a:lnSpc>
            </a:pPr>
            <a:endParaRPr lang="en-US" sz="1800" smtClean="0"/>
          </a:p>
          <a:p>
            <a:pPr eaLnBrk="1" hangingPunct="1">
              <a:lnSpc>
                <a:spcPct val="80000"/>
              </a:lnSpc>
            </a:pPr>
            <a:r>
              <a:rPr lang="en-US" sz="1800" smtClean="0"/>
              <a:t>Her heels developed extremely hard calluses because she walked on her heels, unable to put weight on her doubled-under toes.</a:t>
            </a:r>
          </a:p>
          <a:p>
            <a:pPr eaLnBrk="1" hangingPunct="1">
              <a:lnSpc>
                <a:spcPct val="80000"/>
              </a:lnSpc>
            </a:pPr>
            <a:endParaRPr lang="en-US" sz="1800" smtClean="0"/>
          </a:p>
          <a:p>
            <a:pPr eaLnBrk="1" hangingPunct="1">
              <a:lnSpc>
                <a:spcPct val="80000"/>
              </a:lnSpc>
            </a:pPr>
            <a:r>
              <a:rPr lang="en-US" sz="1800" smtClean="0"/>
              <a:t>The ideal was a 3-in. foot, and no longer than 4 in. Bound feet would bend, becoming so concave they were sometimes described as "lotus hooks".</a:t>
            </a:r>
          </a:p>
          <a:p>
            <a:pPr eaLnBrk="1" hangingPunct="1">
              <a:lnSpc>
                <a:spcPct val="80000"/>
              </a:lnSpc>
            </a:pPr>
            <a:endParaRPr lang="en-US" sz="1800" smtClean="0"/>
          </a:p>
          <a:p>
            <a:pPr eaLnBrk="1" hangingPunct="1">
              <a:lnSpc>
                <a:spcPct val="80000"/>
              </a:lnSpc>
            </a:pPr>
            <a:r>
              <a:rPr lang="en-US" sz="1800" smtClean="0"/>
              <a:t>The binding process resulted in intense pain and caused phalanges to fracture easily </a:t>
            </a:r>
          </a:p>
          <a:p>
            <a:pPr eaLnBrk="1" hangingPunct="1">
              <a:lnSpc>
                <a:spcPct val="80000"/>
              </a:lnSpc>
            </a:pPr>
            <a:endParaRPr lang="en-US" sz="1800" smtClean="0"/>
          </a:p>
          <a:p>
            <a:pPr eaLnBrk="1" hangingPunct="1">
              <a:lnSpc>
                <a:spcPct val="80000"/>
              </a:lnSpc>
            </a:pPr>
            <a:endParaRPr lang="en-US" sz="1800" smtClean="0"/>
          </a:p>
        </p:txBody>
      </p:sp>
      <p:pic>
        <p:nvPicPr>
          <p:cNvPr id="6149" name="Picture 5" descr="Emily"/>
          <p:cNvPicPr>
            <a:picLocks noChangeAspect="1" noChangeArrowheads="1"/>
          </p:cNvPicPr>
          <p:nvPr/>
        </p:nvPicPr>
        <p:blipFill>
          <a:blip r:embed="rId2" cstate="print"/>
          <a:srcRect/>
          <a:stretch>
            <a:fillRect/>
          </a:stretch>
        </p:blipFill>
        <p:spPr bwMode="auto">
          <a:xfrm>
            <a:off x="2895600" y="0"/>
            <a:ext cx="3352800" cy="2873375"/>
          </a:xfrm>
          <a:prstGeom prst="rect">
            <a:avLst/>
          </a:prstGeom>
          <a:noFill/>
          <a:ln w="9525">
            <a:noFill/>
            <a:miter lim="800000"/>
            <a:headEnd/>
            <a:tailEnd/>
          </a:ln>
        </p:spPr>
      </p:pic>
      <p:pic>
        <p:nvPicPr>
          <p:cNvPr id="6150" name="Picture 6" descr="xrayoffoot"/>
          <p:cNvPicPr>
            <a:picLocks noChangeAspect="1" noChangeArrowheads="1"/>
          </p:cNvPicPr>
          <p:nvPr/>
        </p:nvPicPr>
        <p:blipFill>
          <a:blip r:embed="rId3" cstate="print"/>
          <a:srcRect/>
          <a:stretch>
            <a:fillRect/>
          </a:stretch>
        </p:blipFill>
        <p:spPr bwMode="auto">
          <a:xfrm>
            <a:off x="0" y="0"/>
            <a:ext cx="1666875" cy="2867025"/>
          </a:xfrm>
          <a:prstGeom prst="rect">
            <a:avLst/>
          </a:prstGeom>
          <a:noFill/>
          <a:ln w="9525">
            <a:noFill/>
            <a:miter lim="800000"/>
            <a:headEnd/>
            <a:tailEnd/>
          </a:ln>
        </p:spPr>
      </p:pic>
      <p:pic>
        <p:nvPicPr>
          <p:cNvPr id="6151" name="Picture 7" descr="footbinding"/>
          <p:cNvPicPr>
            <a:picLocks noChangeAspect="1" noChangeArrowheads="1"/>
          </p:cNvPicPr>
          <p:nvPr/>
        </p:nvPicPr>
        <p:blipFill>
          <a:blip r:embed="rId4" cstate="print"/>
          <a:srcRect/>
          <a:stretch>
            <a:fillRect/>
          </a:stretch>
        </p:blipFill>
        <p:spPr bwMode="auto">
          <a:xfrm>
            <a:off x="1219200" y="858838"/>
            <a:ext cx="6705600" cy="5999162"/>
          </a:xfrm>
          <a:prstGeom prst="rect">
            <a:avLst/>
          </a:prstGeom>
          <a:noFill/>
          <a:ln w="9525">
            <a:noFill/>
            <a:miter lim="800000"/>
            <a:headEnd/>
            <a:tailEnd/>
          </a:ln>
        </p:spPr>
      </p:pic>
    </p:spTree>
    <p:extLst>
      <p:ext uri="{BB962C8B-B14F-4D97-AF65-F5344CB8AC3E}">
        <p14:creationId xmlns:p14="http://schemas.microsoft.com/office/powerpoint/2010/main" val="4336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anim calcmode="lin" valueType="num">
                                      <p:cBhvr additive="base">
                                        <p:cTn id="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strips(downLeft)">
                                      <p:cBhvr>
                                        <p:cTn id="13" dur="500"/>
                                        <p:tgtEl>
                                          <p:spTgt spid="614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147">
                                            <p:txEl>
                                              <p:pRg st="5" end="5"/>
                                            </p:txEl>
                                          </p:spTgt>
                                        </p:tgtEl>
                                        <p:attrNameLst>
                                          <p:attrName>style.visibility</p:attrName>
                                        </p:attrNameLst>
                                      </p:cBhvr>
                                      <p:to>
                                        <p:strVal val="visible"/>
                                      </p:to>
                                    </p:set>
                                    <p:animEffect transition="in" filter="strips(downLeft)">
                                      <p:cBhvr>
                                        <p:cTn id="18" dur="500"/>
                                        <p:tgtEl>
                                          <p:spTgt spid="614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additive="base">
                                        <p:cTn id="23" dur="500" fill="hold"/>
                                        <p:tgtEl>
                                          <p:spTgt spid="6150"/>
                                        </p:tgtEl>
                                        <p:attrNameLst>
                                          <p:attrName>ppt_x</p:attrName>
                                        </p:attrNameLst>
                                      </p:cBhvr>
                                      <p:tavLst>
                                        <p:tav tm="0">
                                          <p:val>
                                            <p:strVal val="#ppt_x"/>
                                          </p:val>
                                        </p:tav>
                                        <p:tav tm="100000">
                                          <p:val>
                                            <p:strVal val="#ppt_x"/>
                                          </p:val>
                                        </p:tav>
                                      </p:tavLst>
                                    </p:anim>
                                    <p:anim calcmode="lin" valueType="num">
                                      <p:cBhvr additive="base">
                                        <p:cTn id="2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6147">
                                            <p:txEl>
                                              <p:pRg st="7" end="7"/>
                                            </p:txEl>
                                          </p:spTgt>
                                        </p:tgtEl>
                                        <p:attrNameLst>
                                          <p:attrName>style.visibility</p:attrName>
                                        </p:attrNameLst>
                                      </p:cBhvr>
                                      <p:to>
                                        <p:strVal val="visible"/>
                                      </p:to>
                                    </p:set>
                                    <p:animEffect transition="in" filter="strips(downLeft)">
                                      <p:cBhvr>
                                        <p:cTn id="29" dur="500"/>
                                        <p:tgtEl>
                                          <p:spTgt spid="6147">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6147">
                                            <p:txEl>
                                              <p:pRg st="9" end="9"/>
                                            </p:txEl>
                                          </p:spTgt>
                                        </p:tgtEl>
                                        <p:attrNameLst>
                                          <p:attrName>style.visibility</p:attrName>
                                        </p:attrNameLst>
                                      </p:cBhvr>
                                      <p:to>
                                        <p:strVal val="visible"/>
                                      </p:to>
                                    </p:set>
                                    <p:animEffect transition="in" filter="strips(downLeft)">
                                      <p:cBhvr>
                                        <p:cTn id="34" dur="500"/>
                                        <p:tgtEl>
                                          <p:spTgt spid="614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6151"/>
                                        </p:tgtEl>
                                        <p:attrNameLst>
                                          <p:attrName>style.visibility</p:attrName>
                                        </p:attrNameLst>
                                      </p:cBhvr>
                                      <p:to>
                                        <p:strVal val="visible"/>
                                      </p:to>
                                    </p:set>
                                    <p:animEffect transition="in" filter="wheel(4)">
                                      <p:cBhvr>
                                        <p:cTn id="39" dur="2000"/>
                                        <p:tgtEl>
                                          <p:spTgt spid="61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147">
                                            <p:txEl>
                                              <p:pRg st="11" end="11"/>
                                            </p:txEl>
                                          </p:spTgt>
                                        </p:tgtEl>
                                        <p:attrNameLst>
                                          <p:attrName>style.visibility</p:attrName>
                                        </p:attrNameLst>
                                      </p:cBhvr>
                                      <p:to>
                                        <p:strVal val="visible"/>
                                      </p:to>
                                    </p:set>
                                    <p:animEffect transition="in" filter="wipe(down)">
                                      <p:cBhvr>
                                        <p:cTn id="44"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endParaRPr lang="en-US" smtClean="0">
              <a:effectLst/>
            </a:endParaRPr>
          </a:p>
        </p:txBody>
      </p:sp>
      <p:sp>
        <p:nvSpPr>
          <p:cNvPr id="36867" name="Rectangle 3"/>
          <p:cNvSpPr>
            <a:spLocks noGrp="1" noChangeArrowheads="1"/>
          </p:cNvSpPr>
          <p:nvPr>
            <p:ph type="body" idx="1"/>
          </p:nvPr>
        </p:nvSpPr>
        <p:spPr>
          <a:noFill/>
          <a:ln/>
        </p:spPr>
        <p:txBody>
          <a:bodyPr/>
          <a:lstStyle/>
          <a:p>
            <a:endParaRPr lang="en-US" smtClean="0">
              <a:effectLst/>
            </a:endParaRPr>
          </a:p>
        </p:txBody>
      </p:sp>
      <p:pic>
        <p:nvPicPr>
          <p:cNvPr id="36871" name="Picture 7" descr="feet2"/>
          <p:cNvPicPr>
            <a:picLocks noChangeAspect="1" noChangeArrowheads="1"/>
          </p:cNvPicPr>
          <p:nvPr/>
        </p:nvPicPr>
        <p:blipFill>
          <a:blip r:embed="rId2" cstate="print"/>
          <a:srcRect/>
          <a:stretch>
            <a:fillRect/>
          </a:stretch>
        </p:blipFill>
        <p:spPr bwMode="auto">
          <a:xfrm>
            <a:off x="0" y="3581400"/>
            <a:ext cx="3276600" cy="3276600"/>
          </a:xfrm>
          <a:prstGeom prst="rect">
            <a:avLst/>
          </a:prstGeom>
          <a:noFill/>
        </p:spPr>
      </p:pic>
      <p:pic>
        <p:nvPicPr>
          <p:cNvPr id="36873" name="Picture 9" descr="foot-binding_1416826i"/>
          <p:cNvPicPr>
            <a:picLocks noChangeAspect="1" noChangeArrowheads="1"/>
          </p:cNvPicPr>
          <p:nvPr/>
        </p:nvPicPr>
        <p:blipFill>
          <a:blip r:embed="rId3" cstate="print"/>
          <a:srcRect/>
          <a:stretch>
            <a:fillRect/>
          </a:stretch>
        </p:blipFill>
        <p:spPr bwMode="auto">
          <a:xfrm>
            <a:off x="3238500" y="3048000"/>
            <a:ext cx="5905500" cy="3810000"/>
          </a:xfrm>
          <a:prstGeom prst="rect">
            <a:avLst/>
          </a:prstGeom>
          <a:noFill/>
        </p:spPr>
      </p:pic>
      <p:pic>
        <p:nvPicPr>
          <p:cNvPr id="36876" name="Picture 12" descr="Chinese-foot-binding-1"/>
          <p:cNvPicPr>
            <a:picLocks noChangeAspect="1" noChangeArrowheads="1"/>
          </p:cNvPicPr>
          <p:nvPr/>
        </p:nvPicPr>
        <p:blipFill>
          <a:blip r:embed="rId4" cstate="print"/>
          <a:srcRect/>
          <a:stretch>
            <a:fillRect/>
          </a:stretch>
        </p:blipFill>
        <p:spPr bwMode="auto">
          <a:xfrm>
            <a:off x="0" y="0"/>
            <a:ext cx="4991100" cy="3590925"/>
          </a:xfrm>
          <a:prstGeom prst="rect">
            <a:avLst/>
          </a:prstGeom>
          <a:noFill/>
        </p:spPr>
      </p:pic>
      <p:pic>
        <p:nvPicPr>
          <p:cNvPr id="36878" name="Picture 14" descr="Bound_feet_(X-ray)"/>
          <p:cNvPicPr>
            <a:picLocks noChangeAspect="1" noChangeArrowheads="1"/>
          </p:cNvPicPr>
          <p:nvPr/>
        </p:nvPicPr>
        <p:blipFill>
          <a:blip r:embed="rId5" cstate="print"/>
          <a:srcRect/>
          <a:stretch>
            <a:fillRect/>
          </a:stretch>
        </p:blipFill>
        <p:spPr bwMode="auto">
          <a:xfrm>
            <a:off x="4876800" y="-198438"/>
            <a:ext cx="4267200" cy="3246438"/>
          </a:xfrm>
          <a:prstGeom prst="rect">
            <a:avLst/>
          </a:prstGeom>
          <a:noFill/>
        </p:spPr>
      </p:pic>
    </p:spTree>
    <p:extLst>
      <p:ext uri="{BB962C8B-B14F-4D97-AF65-F5344CB8AC3E}">
        <p14:creationId xmlns:p14="http://schemas.microsoft.com/office/powerpoint/2010/main" val="10278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smtClean="0"/>
              <a:t>Chinese Writing</a:t>
            </a:r>
            <a:endParaRPr lang="en-US" dirty="0"/>
          </a:p>
        </p:txBody>
      </p:sp>
      <p:sp>
        <p:nvSpPr>
          <p:cNvPr id="3" name="Content Placeholder 2"/>
          <p:cNvSpPr>
            <a:spLocks noGrp="1"/>
          </p:cNvSpPr>
          <p:nvPr>
            <p:ph idx="1"/>
          </p:nvPr>
        </p:nvSpPr>
        <p:spPr>
          <a:xfrm>
            <a:off x="0" y="1275008"/>
            <a:ext cx="3748185" cy="5582991"/>
          </a:xfrm>
        </p:spPr>
        <p:txBody>
          <a:bodyPr>
            <a:normAutofit/>
          </a:bodyPr>
          <a:lstStyle/>
          <a:p>
            <a:r>
              <a:rPr lang="en-US" sz="4000" dirty="0"/>
              <a:t>Chinese is one of the </a:t>
            </a:r>
            <a:r>
              <a:rPr lang="en-US" sz="4000" b="1" u="sng" dirty="0"/>
              <a:t>oldest continually used writing systems still in use</a:t>
            </a:r>
            <a:r>
              <a:rPr lang="en-US" sz="4000" b="1" u="sng" dirty="0" smtClean="0"/>
              <a:t>.</a:t>
            </a:r>
          </a:p>
          <a:p>
            <a:endParaRPr lang="en-US" dirty="0"/>
          </a:p>
        </p:txBody>
      </p:sp>
      <p:pic>
        <p:nvPicPr>
          <p:cNvPr id="1026" name="Picture 2" descr="http://www.theepochtimes.com/n2/images/stories/large/2012/08/29/Man-woman_Nan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645" y="373485"/>
            <a:ext cx="3899380" cy="2921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heepochtimes.com/n3/eet-content/uploads/2013/09/Chinese-Character-Moon-Yu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42" y="4617075"/>
            <a:ext cx="2987899" cy="2240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epochtimes.com/n3/eet-content/uploads/2013/10/Chinese-Character-Wisdom-Zh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645" y="3825026"/>
            <a:ext cx="3783470" cy="283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2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9th century photograph of young girl with bound feet and lotus shoes. Photo by I. W. Taber"/>
          <p:cNvPicPr>
            <a:picLocks noGrp="1" noChangeAspect="1" noChangeArrowheads="1"/>
          </p:cNvPicPr>
          <p:nvPr>
            <p:ph type="body" idx="1"/>
          </p:nvPr>
        </p:nvPicPr>
        <p:blipFill>
          <a:blip r:embed="rId2" cstate="print"/>
          <a:srcRect/>
          <a:stretch>
            <a:fillRect/>
          </a:stretch>
        </p:blipFill>
        <p:spPr>
          <a:xfrm>
            <a:off x="0" y="-381000"/>
            <a:ext cx="3833813" cy="4953000"/>
          </a:xfrm>
          <a:noFill/>
        </p:spPr>
      </p:pic>
      <p:sp>
        <p:nvSpPr>
          <p:cNvPr id="5128" name="Rectangle 8"/>
          <p:cNvSpPr>
            <a:spLocks noGrp="1" noChangeArrowheads="1"/>
          </p:cNvSpPr>
          <p:nvPr>
            <p:ph type="title"/>
          </p:nvPr>
        </p:nvSpPr>
        <p:spPr/>
        <p:txBody>
          <a:bodyPr/>
          <a:lstStyle/>
          <a:p>
            <a:pPr eaLnBrk="1" hangingPunct="1">
              <a:defRPr/>
            </a:pPr>
            <a:endParaRPr lang="en-US" dirty="0" smtClean="0"/>
          </a:p>
        </p:txBody>
      </p:sp>
      <p:pic>
        <p:nvPicPr>
          <p:cNvPr id="8200" name="Picture 8" descr="shoes4"/>
          <p:cNvPicPr>
            <a:picLocks noChangeAspect="1" noChangeArrowheads="1"/>
          </p:cNvPicPr>
          <p:nvPr/>
        </p:nvPicPr>
        <p:blipFill>
          <a:blip r:embed="rId3" cstate="print"/>
          <a:srcRect/>
          <a:stretch>
            <a:fillRect/>
          </a:stretch>
        </p:blipFill>
        <p:spPr bwMode="auto">
          <a:xfrm>
            <a:off x="3429000" y="0"/>
            <a:ext cx="5715000" cy="4000500"/>
          </a:xfrm>
          <a:prstGeom prst="rect">
            <a:avLst/>
          </a:prstGeom>
          <a:noFill/>
        </p:spPr>
      </p:pic>
      <p:pic>
        <p:nvPicPr>
          <p:cNvPr id="8202" name="Picture 10" descr="forum_image_6"/>
          <p:cNvPicPr>
            <a:picLocks noChangeAspect="1" noChangeArrowheads="1"/>
          </p:cNvPicPr>
          <p:nvPr/>
        </p:nvPicPr>
        <p:blipFill>
          <a:blip r:embed="rId4" cstate="print"/>
          <a:srcRect/>
          <a:stretch>
            <a:fillRect/>
          </a:stretch>
        </p:blipFill>
        <p:spPr bwMode="auto">
          <a:xfrm>
            <a:off x="0" y="3810000"/>
            <a:ext cx="3429000" cy="3429000"/>
          </a:xfrm>
          <a:prstGeom prst="rect">
            <a:avLst/>
          </a:prstGeom>
          <a:noFill/>
        </p:spPr>
      </p:pic>
      <p:pic>
        <p:nvPicPr>
          <p:cNvPr id="8203" name="Picture 11" descr="social_foot_binding"/>
          <p:cNvPicPr>
            <a:picLocks noChangeAspect="1" noChangeArrowheads="1"/>
          </p:cNvPicPr>
          <p:nvPr/>
        </p:nvPicPr>
        <p:blipFill>
          <a:blip r:embed="rId5" cstate="print"/>
          <a:srcRect/>
          <a:stretch>
            <a:fillRect/>
          </a:stretch>
        </p:blipFill>
        <p:spPr bwMode="auto">
          <a:xfrm>
            <a:off x="3429000" y="3516313"/>
            <a:ext cx="5715000" cy="3341687"/>
          </a:xfrm>
          <a:prstGeom prst="rect">
            <a:avLst/>
          </a:prstGeom>
          <a:noFill/>
        </p:spPr>
      </p:pic>
    </p:spTree>
    <p:extLst>
      <p:ext uri="{BB962C8B-B14F-4D97-AF65-F5344CB8AC3E}">
        <p14:creationId xmlns:p14="http://schemas.microsoft.com/office/powerpoint/2010/main" val="3301559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algn="ctr" eaLnBrk="1" hangingPunct="1">
              <a:defRPr/>
            </a:pPr>
            <a:r>
              <a:rPr lang="en-US" dirty="0" smtClean="0"/>
              <a:t>Why?</a:t>
            </a:r>
          </a:p>
        </p:txBody>
      </p:sp>
      <p:sp>
        <p:nvSpPr>
          <p:cNvPr id="15363" name="Rectangle 3"/>
          <p:cNvSpPr>
            <a:spLocks noGrp="1" noChangeArrowheads="1"/>
          </p:cNvSpPr>
          <p:nvPr>
            <p:ph type="body" idx="1"/>
          </p:nvPr>
        </p:nvSpPr>
        <p:spPr>
          <a:xfrm>
            <a:off x="0" y="1295400"/>
            <a:ext cx="9144000" cy="5562600"/>
          </a:xfrm>
        </p:spPr>
        <p:txBody>
          <a:bodyPr>
            <a:normAutofit/>
          </a:bodyPr>
          <a:lstStyle/>
          <a:p>
            <a:pPr eaLnBrk="1" hangingPunct="1">
              <a:lnSpc>
                <a:spcPct val="80000"/>
              </a:lnSpc>
              <a:defRPr/>
            </a:pPr>
            <a:r>
              <a:rPr lang="en-US" sz="2000" b="1" u="sng" dirty="0" smtClean="0"/>
              <a:t>Men in China in that era would not marry a woman who did not have bound feet. </a:t>
            </a:r>
            <a:r>
              <a:rPr lang="en-US" sz="2000" dirty="0" smtClean="0"/>
              <a:t>The man's mother was always responsible for making sure the woman he was to marry had bound  feet. </a:t>
            </a:r>
          </a:p>
          <a:p>
            <a:pPr lvl="1" eaLnBrk="1" hangingPunct="1">
              <a:lnSpc>
                <a:spcPct val="80000"/>
              </a:lnSpc>
              <a:defRPr/>
            </a:pPr>
            <a:endParaRPr lang="en-US" sz="2000" dirty="0" smtClean="0"/>
          </a:p>
          <a:p>
            <a:pPr lvl="1" eaLnBrk="1" hangingPunct="1">
              <a:lnSpc>
                <a:spcPct val="80000"/>
              </a:lnSpc>
              <a:defRPr/>
            </a:pPr>
            <a:r>
              <a:rPr lang="en-US" sz="2000" dirty="0" smtClean="0"/>
              <a:t>If the mother of the man lifted up the woman's dress and discovered "clown feet," she would not allow her son to speak to that woman again. The mother of the man that she loved finding out she does not have bound feet was the most embarrassing thing that could happen to you.</a:t>
            </a:r>
          </a:p>
          <a:p>
            <a:pPr eaLnBrk="1" hangingPunct="1">
              <a:lnSpc>
                <a:spcPct val="80000"/>
              </a:lnSpc>
              <a:defRPr/>
            </a:pPr>
            <a:endParaRPr lang="en-US" sz="2000" dirty="0" smtClean="0"/>
          </a:p>
          <a:p>
            <a:pPr eaLnBrk="1" hangingPunct="1">
              <a:lnSpc>
                <a:spcPct val="80000"/>
              </a:lnSpc>
              <a:defRPr/>
            </a:pPr>
            <a:r>
              <a:rPr lang="en-US" sz="2000" dirty="0" smtClean="0"/>
              <a:t>Feet binding also divided men and women and upheld old Chinese beliefs</a:t>
            </a:r>
            <a:r>
              <a:rPr lang="en-US" sz="2000" b="1" u="sng" dirty="0" smtClean="0"/>
              <a:t>. Foot binding kept women weak, out of power, and dominated by her husband</a:t>
            </a:r>
            <a:r>
              <a:rPr lang="en-US" sz="2000" dirty="0" smtClean="0"/>
              <a:t>. When women bound their feet, men could dominate more easily and not worry about women taking their power.</a:t>
            </a:r>
          </a:p>
          <a:p>
            <a:pPr lvl="1" eaLnBrk="1" hangingPunct="1">
              <a:lnSpc>
                <a:spcPct val="80000"/>
              </a:lnSpc>
              <a:defRPr/>
            </a:pPr>
            <a:endParaRPr lang="en-US" sz="2000" dirty="0" smtClean="0"/>
          </a:p>
          <a:p>
            <a:pPr lvl="1" eaLnBrk="1" hangingPunct="1">
              <a:lnSpc>
                <a:spcPct val="80000"/>
              </a:lnSpc>
              <a:defRPr/>
            </a:pPr>
            <a:r>
              <a:rPr lang="en-US" sz="2000" dirty="0" smtClean="0"/>
              <a:t>The process took place so early, the young girl had no choice but to follow her family's order and have her feet bound. She was seen as an object to the men, to be observed and look pretty, therefore appealing to men mattered more to the girls than their health. </a:t>
            </a:r>
          </a:p>
        </p:txBody>
      </p:sp>
      <p:pic>
        <p:nvPicPr>
          <p:cNvPr id="15364" name="Picture 4" descr="Child wearing Lotus shoes is carried across cobbled San Francisco street"/>
          <p:cNvPicPr>
            <a:picLocks noChangeAspect="1" noChangeArrowheads="1"/>
          </p:cNvPicPr>
          <p:nvPr/>
        </p:nvPicPr>
        <p:blipFill>
          <a:blip r:embed="rId2" cstate="print"/>
          <a:srcRect/>
          <a:stretch>
            <a:fillRect/>
          </a:stretch>
        </p:blipFill>
        <p:spPr bwMode="auto">
          <a:xfrm>
            <a:off x="3225005" y="1871663"/>
            <a:ext cx="3065463" cy="4114800"/>
          </a:xfrm>
          <a:prstGeom prst="rect">
            <a:avLst/>
          </a:prstGeom>
          <a:noFill/>
          <a:ln w="9525">
            <a:noFill/>
            <a:miter lim="800000"/>
            <a:headEnd/>
            <a:tailEnd/>
          </a:ln>
        </p:spPr>
      </p:pic>
    </p:spTree>
    <p:extLst>
      <p:ext uri="{BB962C8B-B14F-4D97-AF65-F5344CB8AC3E}">
        <p14:creationId xmlns:p14="http://schemas.microsoft.com/office/powerpoint/2010/main" val="316018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wipe(down)">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wipe(down)">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wipe(down)">
                                      <p:cBhvr>
                                        <p:cTn id="22" dur="500"/>
                                        <p:tgtEl>
                                          <p:spTgt spid="153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additive="base">
                                        <p:cTn id="27" dur="500" fill="hold"/>
                                        <p:tgtEl>
                                          <p:spTgt spid="15364"/>
                                        </p:tgtEl>
                                        <p:attrNameLst>
                                          <p:attrName>ppt_x</p:attrName>
                                        </p:attrNameLst>
                                      </p:cBhvr>
                                      <p:tavLst>
                                        <p:tav tm="0">
                                          <p:val>
                                            <p:strVal val="#ppt_x"/>
                                          </p:val>
                                        </p:tav>
                                        <p:tav tm="100000">
                                          <p:val>
                                            <p:strVal val="#ppt_x"/>
                                          </p:val>
                                        </p:tav>
                                      </p:tavLst>
                                    </p:anim>
                                    <p:anim calcmode="lin" valueType="num">
                                      <p:cBhvr additive="base">
                                        <p:cTn id="2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Possible Problems?</a:t>
            </a:r>
          </a:p>
        </p:txBody>
      </p:sp>
      <p:sp>
        <p:nvSpPr>
          <p:cNvPr id="4099" name="Rectangle 3"/>
          <p:cNvSpPr>
            <a:spLocks noGrp="1" noChangeArrowheads="1"/>
          </p:cNvSpPr>
          <p:nvPr>
            <p:ph type="body" idx="1"/>
          </p:nvPr>
        </p:nvSpPr>
        <p:spPr/>
        <p:txBody>
          <a:bodyPr>
            <a:normAutofit lnSpcReduction="10000"/>
          </a:bodyPr>
          <a:lstStyle/>
          <a:p>
            <a:pPr eaLnBrk="1" hangingPunct="1">
              <a:lnSpc>
                <a:spcPct val="80000"/>
              </a:lnSpc>
              <a:defRPr/>
            </a:pPr>
            <a:r>
              <a:rPr lang="en-US" sz="2400" dirty="0" smtClean="0"/>
              <a:t>As the girl reached adulthood, her feet would remain small and dysfunctional, prone to infection, paralysis, and muscular atrophy. </a:t>
            </a:r>
          </a:p>
          <a:p>
            <a:pPr eaLnBrk="1" hangingPunct="1">
              <a:lnSpc>
                <a:spcPct val="80000"/>
              </a:lnSpc>
              <a:defRPr/>
            </a:pPr>
            <a:endParaRPr lang="en-US" sz="2400" dirty="0" smtClean="0"/>
          </a:p>
          <a:p>
            <a:pPr eaLnBrk="1" hangingPunct="1">
              <a:lnSpc>
                <a:spcPct val="80000"/>
              </a:lnSpc>
              <a:defRPr/>
            </a:pPr>
            <a:r>
              <a:rPr lang="en-US" sz="2400" dirty="0" smtClean="0"/>
              <a:t>The pain of the bound feet never stopped. </a:t>
            </a:r>
          </a:p>
          <a:p>
            <a:pPr eaLnBrk="1" hangingPunct="1">
              <a:lnSpc>
                <a:spcPct val="80000"/>
              </a:lnSpc>
              <a:defRPr/>
            </a:pPr>
            <a:endParaRPr lang="en-US" sz="2400" dirty="0" smtClean="0"/>
          </a:p>
          <a:p>
            <a:pPr eaLnBrk="1" hangingPunct="1">
              <a:lnSpc>
                <a:spcPct val="80000"/>
              </a:lnSpc>
              <a:defRPr/>
            </a:pPr>
            <a:r>
              <a:rPr lang="en-US" sz="2400" dirty="0" smtClean="0"/>
              <a:t>The toenails continued to grow, eventually curling into the skin. This led to flesh rotting off, and sometimes even a toe.</a:t>
            </a:r>
          </a:p>
          <a:p>
            <a:pPr eaLnBrk="1" hangingPunct="1">
              <a:lnSpc>
                <a:spcPct val="80000"/>
              </a:lnSpc>
              <a:defRPr/>
            </a:pPr>
            <a:endParaRPr lang="en-US" sz="2400" dirty="0" smtClean="0"/>
          </a:p>
          <a:p>
            <a:pPr lvl="1" eaLnBrk="1" hangingPunct="1">
              <a:lnSpc>
                <a:spcPct val="80000"/>
              </a:lnSpc>
              <a:buNone/>
              <a:defRPr/>
            </a:pPr>
            <a:r>
              <a:rPr lang="en-US" sz="2400" dirty="0" smtClean="0"/>
              <a:t>The feet, being dead, caused a terrible smell the girl carried with her everywhere. Diseases followed infections, and some women died because of the process.</a:t>
            </a:r>
          </a:p>
        </p:txBody>
      </p:sp>
    </p:spTree>
    <p:extLst>
      <p:ext uri="{BB962C8B-B14F-4D97-AF65-F5344CB8AC3E}">
        <p14:creationId xmlns:p14="http://schemas.microsoft.com/office/powerpoint/2010/main" val="208829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randombar(horizontal)">
                                      <p:cBhvr>
                                        <p:cTn id="17" dur="500"/>
                                        <p:tgtEl>
                                          <p:spTgt spid="4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randombar(horizontal)">
                                      <p:cBhvr>
                                        <p:cTn id="22"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mtClean="0"/>
              <a:t>Opposition</a:t>
            </a:r>
          </a:p>
        </p:txBody>
      </p:sp>
      <p:sp>
        <p:nvSpPr>
          <p:cNvPr id="12291" name="Rectangle 3"/>
          <p:cNvSpPr>
            <a:spLocks noGrp="1" noChangeArrowheads="1"/>
          </p:cNvSpPr>
          <p:nvPr>
            <p:ph type="body" idx="1"/>
          </p:nvPr>
        </p:nvSpPr>
        <p:spPr>
          <a:xfrm>
            <a:off x="0" y="1981200"/>
            <a:ext cx="8686800" cy="4876800"/>
          </a:xfrm>
        </p:spPr>
        <p:txBody>
          <a:bodyPr>
            <a:normAutofit/>
          </a:bodyPr>
          <a:lstStyle/>
          <a:p>
            <a:pPr eaLnBrk="1" hangingPunct="1">
              <a:lnSpc>
                <a:spcPct val="80000"/>
              </a:lnSpc>
              <a:defRPr/>
            </a:pPr>
            <a:r>
              <a:rPr lang="en-US" dirty="0" smtClean="0"/>
              <a:t>Some attempts were made to ban the practice starting in the 17</a:t>
            </a:r>
            <a:r>
              <a:rPr lang="en-US" baseline="30000" dirty="0" smtClean="0"/>
              <a:t>th</a:t>
            </a:r>
            <a:r>
              <a:rPr lang="en-US" dirty="0" smtClean="0"/>
              <a:t> century, but many defended the system.  </a:t>
            </a:r>
          </a:p>
          <a:p>
            <a:pPr eaLnBrk="1" hangingPunct="1">
              <a:lnSpc>
                <a:spcPct val="80000"/>
              </a:lnSpc>
              <a:defRPr/>
            </a:pPr>
            <a:endParaRPr lang="en-US" dirty="0" smtClean="0"/>
          </a:p>
          <a:p>
            <a:pPr eaLnBrk="1" hangingPunct="1">
              <a:lnSpc>
                <a:spcPct val="80000"/>
              </a:lnSpc>
              <a:defRPr/>
            </a:pPr>
            <a:r>
              <a:rPr lang="en-US" b="1" u="sng" dirty="0" smtClean="0"/>
              <a:t>In </a:t>
            </a:r>
            <a:r>
              <a:rPr lang="en-US" b="1" u="sng" dirty="0" smtClean="0"/>
              <a:t>1912, </a:t>
            </a:r>
            <a:r>
              <a:rPr lang="en-US" b="1" u="sng" dirty="0" smtClean="0"/>
              <a:t>the Republic of China government banned foot binding</a:t>
            </a:r>
            <a:r>
              <a:rPr lang="en-US" dirty="0" smtClean="0"/>
              <a:t>; women were told to unwrap their feet lest they be killed. </a:t>
            </a:r>
          </a:p>
          <a:p>
            <a:pPr lvl="1" eaLnBrk="1" hangingPunct="1">
              <a:lnSpc>
                <a:spcPct val="80000"/>
              </a:lnSpc>
              <a:defRPr/>
            </a:pPr>
            <a:r>
              <a:rPr lang="en-US" sz="3200" dirty="0" smtClean="0"/>
              <a:t>Some women's feet grew 1/2 - 1 inch after the unwrapping, though some found the new growth process extremely painful and emotionally and culturally devastating. </a:t>
            </a:r>
            <a:endParaRPr lang="en-US" sz="3200" dirty="0" smtClean="0"/>
          </a:p>
          <a:p>
            <a:pPr lvl="1">
              <a:lnSpc>
                <a:spcPct val="80000"/>
              </a:lnSpc>
              <a:defRPr/>
            </a:pPr>
            <a:r>
              <a:rPr lang="en-US" sz="3200" dirty="0" smtClean="0">
                <a:hlinkClick r:id="rId2"/>
              </a:rPr>
              <a:t>Foot binding survivors</a:t>
            </a:r>
            <a:r>
              <a:rPr lang="en-US" sz="3200" dirty="0" smtClean="0"/>
              <a:t> </a:t>
            </a:r>
            <a:endParaRPr lang="en-US" sz="3200" dirty="0" smtClean="0"/>
          </a:p>
        </p:txBody>
      </p:sp>
      <p:pic>
        <p:nvPicPr>
          <p:cNvPr id="11268" name="Picture 5" descr="Image:BoundFeet.jpg"/>
          <p:cNvPicPr>
            <a:picLocks noChangeAspect="1" noChangeArrowheads="1"/>
          </p:cNvPicPr>
          <p:nvPr/>
        </p:nvPicPr>
        <p:blipFill>
          <a:blip r:embed="rId3" cstate="print"/>
          <a:srcRect/>
          <a:stretch>
            <a:fillRect/>
          </a:stretch>
        </p:blipFill>
        <p:spPr bwMode="auto">
          <a:xfrm>
            <a:off x="155575" y="46038"/>
            <a:ext cx="2209800" cy="1704975"/>
          </a:xfrm>
          <a:prstGeom prst="rect">
            <a:avLst/>
          </a:prstGeom>
          <a:noFill/>
          <a:ln w="9525">
            <a:noFill/>
            <a:miter lim="800000"/>
            <a:headEnd/>
            <a:tailEnd/>
          </a:ln>
        </p:spPr>
      </p:pic>
    </p:spTree>
    <p:extLst>
      <p:ext uri="{BB962C8B-B14F-4D97-AF65-F5344CB8AC3E}">
        <p14:creationId xmlns:p14="http://schemas.microsoft.com/office/powerpoint/2010/main" val="1003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800" decel="100000"/>
                                        <p:tgtEl>
                                          <p:spTgt spid="12291">
                                            <p:txEl>
                                              <p:pRg st="0" end="0"/>
                                            </p:txEl>
                                          </p:spTgt>
                                        </p:tgtEl>
                                      </p:cBhvr>
                                    </p:animEffect>
                                    <p:anim calcmode="lin" valueType="num">
                                      <p:cBhvr>
                                        <p:cTn id="8" dur="800" decel="100000" fill="hold"/>
                                        <p:tgtEl>
                                          <p:spTgt spid="122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800" decel="100000"/>
                                        <p:tgtEl>
                                          <p:spTgt spid="12291">
                                            <p:txEl>
                                              <p:pRg st="2" end="2"/>
                                            </p:txEl>
                                          </p:spTgt>
                                        </p:tgtEl>
                                      </p:cBhvr>
                                    </p:animEffect>
                                    <p:anim calcmode="lin" valueType="num">
                                      <p:cBhvr>
                                        <p:cTn id="18" dur="800" decel="100000" fill="hold"/>
                                        <p:tgtEl>
                                          <p:spTgt spid="1229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229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229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29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291">
                                            <p:txEl>
                                              <p:pRg st="2" end="2"/>
                                            </p:txEl>
                                          </p:spTgt>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Effect transition="in" filter="fade">
                                      <p:cBhvr>
                                        <p:cTn id="25" dur="800" decel="100000"/>
                                        <p:tgtEl>
                                          <p:spTgt spid="12291">
                                            <p:txEl>
                                              <p:pRg st="3" end="3"/>
                                            </p:txEl>
                                          </p:spTgt>
                                        </p:tgtEl>
                                      </p:cBhvr>
                                    </p:animEffect>
                                    <p:anim calcmode="lin" valueType="num">
                                      <p:cBhvr>
                                        <p:cTn id="26" dur="800" decel="100000" fill="hold"/>
                                        <p:tgtEl>
                                          <p:spTgt spid="12291">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12291">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12291">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291">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291">
                                            <p:txEl>
                                              <p:pRg st="3" end="3"/>
                                            </p:txEl>
                                          </p:spTgt>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Effect transition="in" filter="fade">
                                      <p:cBhvr>
                                        <p:cTn id="33" dur="800" decel="100000"/>
                                        <p:tgtEl>
                                          <p:spTgt spid="12291">
                                            <p:txEl>
                                              <p:pRg st="4" end="4"/>
                                            </p:txEl>
                                          </p:spTgt>
                                        </p:tgtEl>
                                      </p:cBhvr>
                                    </p:animEffect>
                                    <p:anim calcmode="lin" valueType="num">
                                      <p:cBhvr>
                                        <p:cTn id="34" dur="800" decel="100000" fill="hold"/>
                                        <p:tgtEl>
                                          <p:spTgt spid="12291">
                                            <p:txEl>
                                              <p:pRg st="4" end="4"/>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12291">
                                            <p:txEl>
                                              <p:pRg st="4" end="4"/>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12291">
                                            <p:txEl>
                                              <p:pRg st="4" end="4"/>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2291">
                                            <p:txEl>
                                              <p:pRg st="4" end="4"/>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229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7772400" cy="1981200"/>
          </a:xfrm>
        </p:spPr>
        <p:txBody>
          <a:bodyPr/>
          <a:lstStyle/>
          <a:p>
            <a:pPr eaLnBrk="1" hangingPunct="1">
              <a:defRPr/>
            </a:pPr>
            <a:r>
              <a:rPr lang="en-US" sz="2000" dirty="0" smtClean="0"/>
              <a:t>Is this really so unusual though – isn’t it just another instance of women making themselves beautiful through pain? </a:t>
            </a:r>
            <a:br>
              <a:rPr lang="en-US" sz="2000" dirty="0" smtClean="0"/>
            </a:br>
            <a:r>
              <a:rPr lang="en-US" sz="2000" dirty="0" smtClean="0"/>
              <a:t>And what about men?</a:t>
            </a:r>
            <a:r>
              <a:rPr lang="en-US" sz="4000" dirty="0" smtClean="0"/>
              <a:t/>
            </a:r>
            <a:br>
              <a:rPr lang="en-US" sz="4000" dirty="0" smtClean="0"/>
            </a:br>
            <a:endParaRPr lang="en-US" sz="4000" dirty="0" smtClean="0"/>
          </a:p>
        </p:txBody>
      </p:sp>
      <p:sp>
        <p:nvSpPr>
          <p:cNvPr id="17411" name="Rectangle 3"/>
          <p:cNvSpPr>
            <a:spLocks noGrp="1" noChangeArrowheads="1"/>
          </p:cNvSpPr>
          <p:nvPr>
            <p:ph type="body" idx="1"/>
          </p:nvPr>
        </p:nvSpPr>
        <p:spPr/>
        <p:txBody>
          <a:bodyPr/>
          <a:lstStyle/>
          <a:p>
            <a:pPr eaLnBrk="1" hangingPunct="1">
              <a:lnSpc>
                <a:spcPct val="80000"/>
              </a:lnSpc>
              <a:defRPr/>
            </a:pPr>
            <a:r>
              <a:rPr lang="en-US" sz="2400" dirty="0" smtClean="0"/>
              <a:t>Other cultural modifications:</a:t>
            </a:r>
          </a:p>
          <a:p>
            <a:pPr lvl="1" eaLnBrk="1" hangingPunct="1">
              <a:lnSpc>
                <a:spcPct val="80000"/>
              </a:lnSpc>
              <a:defRPr/>
            </a:pPr>
            <a:r>
              <a:rPr lang="en-US" sz="2400" dirty="0" smtClean="0"/>
              <a:t>Neck stretching:</a:t>
            </a:r>
          </a:p>
          <a:p>
            <a:pPr lvl="2" eaLnBrk="1" hangingPunct="1">
              <a:lnSpc>
                <a:spcPct val="80000"/>
              </a:lnSpc>
              <a:defRPr/>
            </a:pPr>
            <a:r>
              <a:rPr lang="en-US" dirty="0" smtClean="0"/>
              <a:t>Rings are snapped around the necks of girls beginning at the age of six. A few rings may be added every year, up to a limit of 20. The record, according to one village woman, is 28 brass rings.</a:t>
            </a:r>
          </a:p>
          <a:p>
            <a:pPr lvl="2" eaLnBrk="1" hangingPunct="1">
              <a:lnSpc>
                <a:spcPct val="80000"/>
              </a:lnSpc>
              <a:defRPr/>
            </a:pPr>
            <a:endParaRPr lang="en-US" dirty="0" smtClean="0"/>
          </a:p>
          <a:p>
            <a:pPr lvl="2" eaLnBrk="1" hangingPunct="1">
              <a:lnSpc>
                <a:spcPct val="80000"/>
              </a:lnSpc>
              <a:defRPr/>
            </a:pPr>
            <a:r>
              <a:rPr lang="en-US" dirty="0" smtClean="0"/>
              <a:t>The women's necks aren't actually stretched. Rather, the weight of the rings gradually crushes the women's collar bones, producing the illusion of long necks</a:t>
            </a:r>
          </a:p>
        </p:txBody>
      </p:sp>
      <p:pic>
        <p:nvPicPr>
          <p:cNvPr id="17415" name="Picture 7" descr="NeckXray"/>
          <p:cNvPicPr>
            <a:picLocks noChangeAspect="1" noChangeArrowheads="1"/>
          </p:cNvPicPr>
          <p:nvPr/>
        </p:nvPicPr>
        <p:blipFill>
          <a:blip r:embed="rId2" cstate="print"/>
          <a:srcRect/>
          <a:stretch>
            <a:fillRect/>
          </a:stretch>
        </p:blipFill>
        <p:spPr bwMode="auto">
          <a:xfrm>
            <a:off x="0" y="695324"/>
            <a:ext cx="2857500" cy="4448175"/>
          </a:xfrm>
          <a:prstGeom prst="rect">
            <a:avLst/>
          </a:prstGeom>
          <a:noFill/>
          <a:ln w="9525">
            <a:noFill/>
            <a:miter lim="800000"/>
            <a:headEnd/>
            <a:tailEnd/>
          </a:ln>
        </p:spPr>
      </p:pic>
      <p:pic>
        <p:nvPicPr>
          <p:cNvPr id="14346" name="Picture 10" descr="216"/>
          <p:cNvPicPr>
            <a:picLocks noChangeAspect="1" noChangeArrowheads="1"/>
          </p:cNvPicPr>
          <p:nvPr/>
        </p:nvPicPr>
        <p:blipFill>
          <a:blip r:embed="rId3" cstate="print"/>
          <a:srcRect/>
          <a:stretch>
            <a:fillRect/>
          </a:stretch>
        </p:blipFill>
        <p:spPr bwMode="auto">
          <a:xfrm>
            <a:off x="3952875" y="2743200"/>
            <a:ext cx="5191125" cy="3457575"/>
          </a:xfrm>
          <a:prstGeom prst="rect">
            <a:avLst/>
          </a:prstGeom>
          <a:noFill/>
        </p:spPr>
      </p:pic>
      <p:pic>
        <p:nvPicPr>
          <p:cNvPr id="14348" name="Picture 12" descr="Kayan_Lahwi-Neck_ring-hd-4"/>
          <p:cNvPicPr>
            <a:picLocks noChangeAspect="1" noChangeArrowheads="1"/>
          </p:cNvPicPr>
          <p:nvPr/>
        </p:nvPicPr>
        <p:blipFill>
          <a:blip r:embed="rId4" cstate="print"/>
          <a:srcRect/>
          <a:stretch>
            <a:fillRect/>
          </a:stretch>
        </p:blipFill>
        <p:spPr bwMode="auto">
          <a:xfrm>
            <a:off x="3074988" y="134937"/>
            <a:ext cx="4191000" cy="2784475"/>
          </a:xfrm>
          <a:prstGeom prst="rect">
            <a:avLst/>
          </a:prstGeom>
          <a:noFill/>
        </p:spPr>
      </p:pic>
      <p:pic>
        <p:nvPicPr>
          <p:cNvPr id="14350" name="Picture 14" descr="406660060_58616e0dda"/>
          <p:cNvPicPr>
            <a:picLocks noChangeAspect="1" noChangeArrowheads="1"/>
          </p:cNvPicPr>
          <p:nvPr/>
        </p:nvPicPr>
        <p:blipFill>
          <a:blip r:embed="rId5" cstate="print"/>
          <a:srcRect/>
          <a:stretch>
            <a:fillRect/>
          </a:stretch>
        </p:blipFill>
        <p:spPr bwMode="auto">
          <a:xfrm>
            <a:off x="7265988" y="0"/>
            <a:ext cx="1878012" cy="2819400"/>
          </a:xfrm>
          <a:prstGeom prst="rect">
            <a:avLst/>
          </a:prstGeom>
          <a:noFill/>
        </p:spPr>
      </p:pic>
    </p:spTree>
    <p:extLst>
      <p:ext uri="{BB962C8B-B14F-4D97-AF65-F5344CB8AC3E}">
        <p14:creationId xmlns:p14="http://schemas.microsoft.com/office/powerpoint/2010/main" val="24065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17" dur="5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randombar(horizontal)">
                                      <p:cBhvr>
                                        <p:cTn id="22" dur="500"/>
                                        <p:tgtEl>
                                          <p:spTgt spid="174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346"/>
                                        </p:tgtEl>
                                        <p:attrNameLst>
                                          <p:attrName>style.visibility</p:attrName>
                                        </p:attrNameLst>
                                      </p:cBhvr>
                                      <p:to>
                                        <p:strVal val="visible"/>
                                      </p:to>
                                    </p:set>
                                    <p:animEffect transition="in" filter="box(in)">
                                      <p:cBhvr>
                                        <p:cTn id="27" dur="500"/>
                                        <p:tgtEl>
                                          <p:spTgt spid="1434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348"/>
                                        </p:tgtEl>
                                        <p:attrNameLst>
                                          <p:attrName>style.visibility</p:attrName>
                                        </p:attrNameLst>
                                      </p:cBhvr>
                                      <p:to>
                                        <p:strVal val="visible"/>
                                      </p:to>
                                    </p:set>
                                    <p:animEffect transition="in" filter="box(in)">
                                      <p:cBhvr>
                                        <p:cTn id="32" dur="500"/>
                                        <p:tgtEl>
                                          <p:spTgt spid="1434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box(in)">
                                      <p:cBhvr>
                                        <p:cTn id="37"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eaLnBrk="1" hangingPunct="1"/>
            <a:r>
              <a:rPr lang="en-US" dirty="0" smtClean="0"/>
              <a:t>Lip Plates</a:t>
            </a:r>
          </a:p>
        </p:txBody>
      </p:sp>
      <p:sp>
        <p:nvSpPr>
          <p:cNvPr id="3" name="Content Placeholder 2"/>
          <p:cNvSpPr>
            <a:spLocks noGrp="1"/>
          </p:cNvSpPr>
          <p:nvPr>
            <p:ph idx="1"/>
          </p:nvPr>
        </p:nvSpPr>
        <p:spPr>
          <a:xfrm>
            <a:off x="3048000" y="914400"/>
            <a:ext cx="6248400" cy="5786438"/>
          </a:xfrm>
        </p:spPr>
        <p:txBody>
          <a:bodyPr>
            <a:normAutofit lnSpcReduction="10000"/>
          </a:bodyPr>
          <a:lstStyle/>
          <a:p>
            <a:pPr eaLnBrk="1" hangingPunct="1"/>
            <a:r>
              <a:rPr lang="en-US" sz="1800" dirty="0" smtClean="0"/>
              <a:t>Six months to a year before a girl is to be married, a small incision is made in the middle of her bottom lip and a stick is put in. </a:t>
            </a:r>
          </a:p>
          <a:p>
            <a:pPr eaLnBrk="1" hangingPunct="1"/>
            <a:endParaRPr lang="en-US" sz="1800" dirty="0" smtClean="0"/>
          </a:p>
          <a:p>
            <a:pPr eaLnBrk="1" hangingPunct="1"/>
            <a:r>
              <a:rPr lang="en-US" sz="1800" dirty="0" smtClean="0"/>
              <a:t>Slowly over time, larger disks are inserted until her lip is stretched big enough to be used for a basketball hoop. </a:t>
            </a:r>
          </a:p>
          <a:p>
            <a:pPr eaLnBrk="1" hangingPunct="1"/>
            <a:endParaRPr lang="en-US" sz="1800" dirty="0" smtClean="0"/>
          </a:p>
          <a:p>
            <a:pPr eaLnBrk="1" hangingPunct="1"/>
            <a:r>
              <a:rPr lang="en-US" sz="1800" dirty="0" smtClean="0"/>
              <a:t>Many girls have their two lower teeth knocked out to accommodate the huge plate causing them to drool and have trouble speaking normally.</a:t>
            </a:r>
          </a:p>
          <a:p>
            <a:pPr eaLnBrk="1" hangingPunct="1"/>
            <a:endParaRPr lang="en-US" sz="1800" dirty="0" smtClean="0"/>
          </a:p>
          <a:p>
            <a:pPr eaLnBrk="1" hangingPunct="1"/>
            <a:r>
              <a:rPr lang="en-US" sz="1800" dirty="0" smtClean="0"/>
              <a:t>The bigger the lip plate, the more physical strife the woman is able to withstand, and the stronger she’ll be as a partner to her husband.</a:t>
            </a:r>
          </a:p>
          <a:p>
            <a:pPr eaLnBrk="1" hangingPunct="1"/>
            <a:endParaRPr lang="en-US" sz="1800" dirty="0" smtClean="0"/>
          </a:p>
          <a:p>
            <a:pPr eaLnBrk="1" hangingPunct="1"/>
            <a:r>
              <a:rPr lang="en-US" sz="1800" dirty="0" smtClean="0"/>
              <a:t>For many women getting a lip plate is the only hope they have for a decent marriage: the bigger the lip, the more desirable a woman is, and the more cattle the groom’s family has to “trade” for him to get a wife.</a:t>
            </a:r>
          </a:p>
        </p:txBody>
      </p:sp>
      <p:pic>
        <p:nvPicPr>
          <p:cNvPr id="15365" name="Picture 5" descr="Photobucket">
            <a:hlinkClick r:id="rId2"/>
          </p:cNvPr>
          <p:cNvPicPr>
            <a:picLocks noChangeAspect="1" noChangeArrowheads="1"/>
          </p:cNvPicPr>
          <p:nvPr/>
        </p:nvPicPr>
        <p:blipFill>
          <a:blip r:embed="rId3" cstate="print"/>
          <a:srcRect/>
          <a:stretch>
            <a:fillRect/>
          </a:stretch>
        </p:blipFill>
        <p:spPr bwMode="auto">
          <a:xfrm>
            <a:off x="0" y="0"/>
            <a:ext cx="3048000" cy="3048000"/>
          </a:xfrm>
          <a:prstGeom prst="rect">
            <a:avLst/>
          </a:prstGeom>
          <a:noFill/>
        </p:spPr>
      </p:pic>
      <p:pic>
        <p:nvPicPr>
          <p:cNvPr id="15367" name="Picture 7" descr="View Image">
            <a:hlinkClick r:id="rId4"/>
          </p:cNvPr>
          <p:cNvPicPr>
            <a:picLocks noChangeAspect="1" noChangeArrowheads="1"/>
          </p:cNvPicPr>
          <p:nvPr/>
        </p:nvPicPr>
        <p:blipFill>
          <a:blip r:embed="rId5" cstate="print"/>
          <a:srcRect/>
          <a:stretch>
            <a:fillRect/>
          </a:stretch>
        </p:blipFill>
        <p:spPr bwMode="auto">
          <a:xfrm>
            <a:off x="381000" y="3200400"/>
            <a:ext cx="2235200" cy="2971800"/>
          </a:xfrm>
          <a:prstGeom prst="rect">
            <a:avLst/>
          </a:prstGeom>
          <a:noFill/>
        </p:spPr>
      </p:pic>
    </p:spTree>
    <p:extLst>
      <p:ext uri="{BB962C8B-B14F-4D97-AF65-F5344CB8AC3E}">
        <p14:creationId xmlns:p14="http://schemas.microsoft.com/office/powerpoint/2010/main" val="24393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lvl="1" eaLnBrk="1" hangingPunct="1">
              <a:defRPr/>
            </a:pPr>
            <a:r>
              <a:rPr lang="en-US" smtClean="0"/>
              <a:t>Tattooing</a:t>
            </a:r>
          </a:p>
          <a:p>
            <a:pPr lvl="2" eaLnBrk="1" hangingPunct="1">
              <a:defRPr/>
            </a:pPr>
            <a:r>
              <a:rPr lang="en-US" smtClean="0"/>
              <a:t>Tattooing has actually been practiced since the time of the ancient Egyptians and is common throughout the world </a:t>
            </a:r>
          </a:p>
          <a:p>
            <a:pPr lvl="2" eaLnBrk="1" hangingPunct="1">
              <a:defRPr/>
            </a:pPr>
            <a:endParaRPr lang="en-US" b="1" smtClean="0"/>
          </a:p>
          <a:p>
            <a:pPr lvl="2" eaLnBrk="1" hangingPunct="1">
              <a:defRPr/>
            </a:pPr>
            <a:r>
              <a:rPr lang="en-US" b="1" smtClean="0"/>
              <a:t>Tattooing instruments have been found at archaeological digs in Europe that place the time as early as 10,000 BC.</a:t>
            </a:r>
            <a:r>
              <a:rPr lang="en-US" smtClean="0"/>
              <a:t> </a:t>
            </a:r>
          </a:p>
          <a:p>
            <a:pPr eaLnBrk="1" hangingPunct="1">
              <a:defRPr/>
            </a:pPr>
            <a:endParaRPr lang="en-US" smtClean="0"/>
          </a:p>
        </p:txBody>
      </p:sp>
      <p:pic>
        <p:nvPicPr>
          <p:cNvPr id="13317" name="Picture 5" descr="magnum7"/>
          <p:cNvPicPr>
            <a:picLocks noChangeAspect="1" noChangeArrowheads="1"/>
          </p:cNvPicPr>
          <p:nvPr/>
        </p:nvPicPr>
        <p:blipFill>
          <a:blip r:embed="rId2" cstate="print"/>
          <a:srcRect/>
          <a:stretch>
            <a:fillRect/>
          </a:stretch>
        </p:blipFill>
        <p:spPr bwMode="auto">
          <a:xfrm>
            <a:off x="-76200" y="2438400"/>
            <a:ext cx="2971800" cy="849313"/>
          </a:xfrm>
          <a:prstGeom prst="rect">
            <a:avLst/>
          </a:prstGeom>
          <a:noFill/>
          <a:ln w="9525">
            <a:noFill/>
            <a:miter lim="800000"/>
            <a:headEnd/>
            <a:tailEnd/>
          </a:ln>
        </p:spPr>
      </p:pic>
      <p:pic>
        <p:nvPicPr>
          <p:cNvPr id="13319" name="Picture 7" descr="fig2-ts"/>
          <p:cNvPicPr>
            <a:picLocks noChangeAspect="1" noChangeArrowheads="1"/>
          </p:cNvPicPr>
          <p:nvPr/>
        </p:nvPicPr>
        <p:blipFill>
          <a:blip r:embed="rId3" cstate="print"/>
          <a:srcRect/>
          <a:stretch>
            <a:fillRect/>
          </a:stretch>
        </p:blipFill>
        <p:spPr bwMode="auto">
          <a:xfrm>
            <a:off x="4667250" y="1543050"/>
            <a:ext cx="4476750" cy="5314950"/>
          </a:xfrm>
          <a:prstGeom prst="rect">
            <a:avLst/>
          </a:prstGeom>
          <a:noFill/>
          <a:ln w="9525">
            <a:noFill/>
            <a:miter lim="800000"/>
            <a:headEnd/>
            <a:tailEnd/>
          </a:ln>
        </p:spPr>
      </p:pic>
      <p:pic>
        <p:nvPicPr>
          <p:cNvPr id="13321" name="Picture 9" descr="silex"/>
          <p:cNvPicPr>
            <a:picLocks noChangeAspect="1" noChangeArrowheads="1"/>
          </p:cNvPicPr>
          <p:nvPr/>
        </p:nvPicPr>
        <p:blipFill>
          <a:blip r:embed="rId4" cstate="print"/>
          <a:srcRect/>
          <a:stretch>
            <a:fillRect/>
          </a:stretch>
        </p:blipFill>
        <p:spPr bwMode="auto">
          <a:xfrm>
            <a:off x="5095875" y="0"/>
            <a:ext cx="4048125" cy="2524125"/>
          </a:xfrm>
          <a:prstGeom prst="rect">
            <a:avLst/>
          </a:prstGeom>
          <a:noFill/>
          <a:ln w="9525">
            <a:noFill/>
            <a:miter lim="800000"/>
            <a:headEnd/>
            <a:tailEnd/>
          </a:ln>
        </p:spPr>
      </p:pic>
      <p:pic>
        <p:nvPicPr>
          <p:cNvPr id="13323" name="Picture 11" descr="middle"/>
          <p:cNvPicPr>
            <a:picLocks noChangeAspect="1" noChangeArrowheads="1"/>
          </p:cNvPicPr>
          <p:nvPr/>
        </p:nvPicPr>
        <p:blipFill>
          <a:blip r:embed="rId5" cstate="print"/>
          <a:srcRect/>
          <a:stretch>
            <a:fillRect/>
          </a:stretch>
        </p:blipFill>
        <p:spPr bwMode="auto">
          <a:xfrm>
            <a:off x="0" y="0"/>
            <a:ext cx="2895600" cy="2476500"/>
          </a:xfrm>
          <a:prstGeom prst="rect">
            <a:avLst/>
          </a:prstGeom>
          <a:noFill/>
          <a:ln w="9525">
            <a:noFill/>
            <a:miter lim="800000"/>
            <a:headEnd/>
            <a:tailEnd/>
          </a:ln>
        </p:spPr>
      </p:pic>
      <p:pic>
        <p:nvPicPr>
          <p:cNvPr id="13325" name="Picture 13" descr="couture-"/>
          <p:cNvPicPr>
            <a:picLocks noChangeAspect="1" noChangeArrowheads="1"/>
          </p:cNvPicPr>
          <p:nvPr/>
        </p:nvPicPr>
        <p:blipFill>
          <a:blip r:embed="rId6" cstate="print"/>
          <a:srcRect/>
          <a:stretch>
            <a:fillRect/>
          </a:stretch>
        </p:blipFill>
        <p:spPr bwMode="auto">
          <a:xfrm>
            <a:off x="0" y="5543550"/>
            <a:ext cx="5400675" cy="1314450"/>
          </a:xfrm>
          <a:prstGeom prst="rect">
            <a:avLst/>
          </a:prstGeom>
          <a:noFill/>
          <a:ln w="9525">
            <a:noFill/>
            <a:miter lim="800000"/>
            <a:headEnd/>
            <a:tailEnd/>
          </a:ln>
        </p:spPr>
      </p:pic>
      <p:pic>
        <p:nvPicPr>
          <p:cNvPr id="13327" name="Picture 15" descr="NAUTICAL%2520STAR%2520CONSTELATION"/>
          <p:cNvPicPr>
            <a:picLocks noChangeAspect="1" noChangeArrowheads="1"/>
          </p:cNvPicPr>
          <p:nvPr/>
        </p:nvPicPr>
        <p:blipFill>
          <a:blip r:embed="rId7" cstate="print"/>
          <a:srcRect/>
          <a:stretch>
            <a:fillRect/>
          </a:stretch>
        </p:blipFill>
        <p:spPr bwMode="auto">
          <a:xfrm>
            <a:off x="0" y="0"/>
            <a:ext cx="7086600" cy="5314950"/>
          </a:xfrm>
          <a:prstGeom prst="rect">
            <a:avLst/>
          </a:prstGeom>
          <a:noFill/>
          <a:ln w="9525">
            <a:noFill/>
            <a:miter lim="800000"/>
            <a:headEnd/>
            <a:tailEnd/>
          </a:ln>
        </p:spPr>
      </p:pic>
      <p:pic>
        <p:nvPicPr>
          <p:cNvPr id="13333" name="Picture 21" descr="cross"/>
          <p:cNvPicPr>
            <a:picLocks noChangeAspect="1" noChangeArrowheads="1"/>
          </p:cNvPicPr>
          <p:nvPr/>
        </p:nvPicPr>
        <p:blipFill>
          <a:blip r:embed="rId8" cstate="print"/>
          <a:srcRect/>
          <a:stretch>
            <a:fillRect/>
          </a:stretch>
        </p:blipFill>
        <p:spPr bwMode="auto">
          <a:xfrm>
            <a:off x="7086600" y="3400425"/>
            <a:ext cx="2228850" cy="3457575"/>
          </a:xfrm>
          <a:prstGeom prst="rect">
            <a:avLst/>
          </a:prstGeom>
          <a:noFill/>
          <a:ln w="9525">
            <a:noFill/>
            <a:miter lim="800000"/>
            <a:headEnd/>
            <a:tailEnd/>
          </a:ln>
        </p:spPr>
      </p:pic>
      <p:pic>
        <p:nvPicPr>
          <p:cNvPr id="16399" name="Picture 15" descr="burmese-tattoo"/>
          <p:cNvPicPr>
            <a:picLocks noChangeAspect="1" noChangeArrowheads="1"/>
          </p:cNvPicPr>
          <p:nvPr/>
        </p:nvPicPr>
        <p:blipFill>
          <a:blip r:embed="rId9" cstate="print"/>
          <a:srcRect/>
          <a:stretch>
            <a:fillRect/>
          </a:stretch>
        </p:blipFill>
        <p:spPr bwMode="auto">
          <a:xfrm>
            <a:off x="0" y="457200"/>
            <a:ext cx="3810000" cy="5238750"/>
          </a:xfrm>
          <a:prstGeom prst="rect">
            <a:avLst/>
          </a:prstGeom>
          <a:noFill/>
        </p:spPr>
      </p:pic>
      <p:pic>
        <p:nvPicPr>
          <p:cNvPr id="16401" name="Picture 17" descr="n567016930_1186617_9624"/>
          <p:cNvPicPr>
            <a:picLocks noChangeAspect="1" noChangeArrowheads="1"/>
          </p:cNvPicPr>
          <p:nvPr/>
        </p:nvPicPr>
        <p:blipFill>
          <a:blip r:embed="rId10" cstate="print"/>
          <a:srcRect/>
          <a:stretch>
            <a:fillRect/>
          </a:stretch>
        </p:blipFill>
        <p:spPr bwMode="auto">
          <a:xfrm>
            <a:off x="5715000" y="-76200"/>
            <a:ext cx="3429000" cy="4438650"/>
          </a:xfrm>
          <a:prstGeom prst="rect">
            <a:avLst/>
          </a:prstGeom>
          <a:noFill/>
        </p:spPr>
      </p:pic>
      <p:pic>
        <p:nvPicPr>
          <p:cNvPr id="16403" name="Picture 19" descr="san-yak-1"/>
          <p:cNvPicPr>
            <a:picLocks noChangeAspect="1" noChangeArrowheads="1"/>
          </p:cNvPicPr>
          <p:nvPr/>
        </p:nvPicPr>
        <p:blipFill>
          <a:blip r:embed="rId11" cstate="print"/>
          <a:srcRect/>
          <a:stretch>
            <a:fillRect/>
          </a:stretch>
        </p:blipFill>
        <p:spPr bwMode="auto">
          <a:xfrm>
            <a:off x="3886200" y="3228975"/>
            <a:ext cx="5448300" cy="3629025"/>
          </a:xfrm>
          <a:prstGeom prst="rect">
            <a:avLst/>
          </a:prstGeom>
          <a:noFill/>
        </p:spPr>
      </p:pic>
    </p:spTree>
    <p:extLst>
      <p:ext uri="{BB962C8B-B14F-4D97-AF65-F5344CB8AC3E}">
        <p14:creationId xmlns:p14="http://schemas.microsoft.com/office/powerpoint/2010/main" val="22471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strips(downLeft)">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strips(downLeft)">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additive="base">
                                        <p:cTn id="17" dur="500" fill="hold"/>
                                        <p:tgtEl>
                                          <p:spTgt spid="13323"/>
                                        </p:tgtEl>
                                        <p:attrNameLst>
                                          <p:attrName>ppt_x</p:attrName>
                                        </p:attrNameLst>
                                      </p:cBhvr>
                                      <p:tavLst>
                                        <p:tav tm="0">
                                          <p:val>
                                            <p:strVal val="#ppt_x"/>
                                          </p:val>
                                        </p:tav>
                                        <p:tav tm="100000">
                                          <p:val>
                                            <p:strVal val="#ppt_x"/>
                                          </p:val>
                                        </p:tav>
                                      </p:tavLst>
                                    </p:anim>
                                    <p:anim calcmode="lin" valueType="num">
                                      <p:cBhvr additive="base">
                                        <p:cTn id="18"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317"/>
                                        </p:tgtEl>
                                        <p:attrNameLst>
                                          <p:attrName>style.visibility</p:attrName>
                                        </p:attrNameLst>
                                      </p:cBhvr>
                                      <p:to>
                                        <p:strVal val="visible"/>
                                      </p:to>
                                    </p:set>
                                    <p:anim calcmode="lin" valueType="num">
                                      <p:cBhvr additive="base">
                                        <p:cTn id="23" dur="500" fill="hold"/>
                                        <p:tgtEl>
                                          <p:spTgt spid="13317"/>
                                        </p:tgtEl>
                                        <p:attrNameLst>
                                          <p:attrName>ppt_x</p:attrName>
                                        </p:attrNameLst>
                                      </p:cBhvr>
                                      <p:tavLst>
                                        <p:tav tm="0">
                                          <p:val>
                                            <p:strVal val="#ppt_x"/>
                                          </p:val>
                                        </p:tav>
                                        <p:tav tm="100000">
                                          <p:val>
                                            <p:strVal val="#ppt_x"/>
                                          </p:val>
                                        </p:tav>
                                      </p:tavLst>
                                    </p:anim>
                                    <p:anim calcmode="lin" valueType="num">
                                      <p:cBhvr additive="base">
                                        <p:cTn id="2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25"/>
                                        </p:tgtEl>
                                        <p:attrNameLst>
                                          <p:attrName>style.visibility</p:attrName>
                                        </p:attrNameLst>
                                      </p:cBhvr>
                                      <p:to>
                                        <p:strVal val="visible"/>
                                      </p:to>
                                    </p:set>
                                    <p:anim calcmode="lin" valueType="num">
                                      <p:cBhvr additive="base">
                                        <p:cTn id="29" dur="500" fill="hold"/>
                                        <p:tgtEl>
                                          <p:spTgt spid="13325"/>
                                        </p:tgtEl>
                                        <p:attrNameLst>
                                          <p:attrName>ppt_x</p:attrName>
                                        </p:attrNameLst>
                                      </p:cBhvr>
                                      <p:tavLst>
                                        <p:tav tm="0">
                                          <p:val>
                                            <p:strVal val="#ppt_x"/>
                                          </p:val>
                                        </p:tav>
                                        <p:tav tm="100000">
                                          <p:val>
                                            <p:strVal val="#ppt_x"/>
                                          </p:val>
                                        </p:tav>
                                      </p:tavLst>
                                    </p:anim>
                                    <p:anim calcmode="lin" valueType="num">
                                      <p:cBhvr additive="base">
                                        <p:cTn id="30"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anim calcmode="lin" valueType="num">
                                      <p:cBhvr additive="base">
                                        <p:cTn id="35" dur="500" fill="hold"/>
                                        <p:tgtEl>
                                          <p:spTgt spid="13321"/>
                                        </p:tgtEl>
                                        <p:attrNameLst>
                                          <p:attrName>ppt_x</p:attrName>
                                        </p:attrNameLst>
                                      </p:cBhvr>
                                      <p:tavLst>
                                        <p:tav tm="0">
                                          <p:val>
                                            <p:strVal val="#ppt_x"/>
                                          </p:val>
                                        </p:tav>
                                        <p:tav tm="100000">
                                          <p:val>
                                            <p:strVal val="#ppt_x"/>
                                          </p:val>
                                        </p:tav>
                                      </p:tavLst>
                                    </p:anim>
                                    <p:anim calcmode="lin" valueType="num">
                                      <p:cBhvr additive="base">
                                        <p:cTn id="36"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319"/>
                                        </p:tgtEl>
                                        <p:attrNameLst>
                                          <p:attrName>style.visibility</p:attrName>
                                        </p:attrNameLst>
                                      </p:cBhvr>
                                      <p:to>
                                        <p:strVal val="visible"/>
                                      </p:to>
                                    </p:set>
                                    <p:anim calcmode="lin" valueType="num">
                                      <p:cBhvr additive="base">
                                        <p:cTn id="41" dur="500" fill="hold"/>
                                        <p:tgtEl>
                                          <p:spTgt spid="13319"/>
                                        </p:tgtEl>
                                        <p:attrNameLst>
                                          <p:attrName>ppt_x</p:attrName>
                                        </p:attrNameLst>
                                      </p:cBhvr>
                                      <p:tavLst>
                                        <p:tav tm="0">
                                          <p:val>
                                            <p:strVal val="#ppt_x"/>
                                          </p:val>
                                        </p:tav>
                                        <p:tav tm="100000">
                                          <p:val>
                                            <p:strVal val="#ppt_x"/>
                                          </p:val>
                                        </p:tav>
                                      </p:tavLst>
                                    </p:anim>
                                    <p:anim calcmode="lin" valueType="num">
                                      <p:cBhvr additive="base">
                                        <p:cTn id="4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500" fill="hold"/>
                                        <p:tgtEl>
                                          <p:spTgt spid="13327"/>
                                        </p:tgtEl>
                                        <p:attrNameLst>
                                          <p:attrName>ppt_x</p:attrName>
                                        </p:attrNameLst>
                                      </p:cBhvr>
                                      <p:tavLst>
                                        <p:tav tm="0">
                                          <p:val>
                                            <p:strVal val="#ppt_x"/>
                                          </p:val>
                                        </p:tav>
                                        <p:tav tm="100000">
                                          <p:val>
                                            <p:strVal val="#ppt_x"/>
                                          </p:val>
                                        </p:tav>
                                      </p:tavLst>
                                    </p:anim>
                                    <p:anim calcmode="lin" valueType="num">
                                      <p:cBhvr additive="base">
                                        <p:cTn id="48"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333"/>
                                        </p:tgtEl>
                                        <p:attrNameLst>
                                          <p:attrName>style.visibility</p:attrName>
                                        </p:attrNameLst>
                                      </p:cBhvr>
                                      <p:to>
                                        <p:strVal val="visible"/>
                                      </p:to>
                                    </p:set>
                                    <p:anim calcmode="lin" valueType="num">
                                      <p:cBhvr additive="base">
                                        <p:cTn id="53" dur="500" fill="hold"/>
                                        <p:tgtEl>
                                          <p:spTgt spid="13333"/>
                                        </p:tgtEl>
                                        <p:attrNameLst>
                                          <p:attrName>ppt_x</p:attrName>
                                        </p:attrNameLst>
                                      </p:cBhvr>
                                      <p:tavLst>
                                        <p:tav tm="0">
                                          <p:val>
                                            <p:strVal val="#ppt_x"/>
                                          </p:val>
                                        </p:tav>
                                        <p:tav tm="100000">
                                          <p:val>
                                            <p:strVal val="#ppt_x"/>
                                          </p:val>
                                        </p:tav>
                                      </p:tavLst>
                                    </p:anim>
                                    <p:anim calcmode="lin" valueType="num">
                                      <p:cBhvr additive="base">
                                        <p:cTn id="54"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6399"/>
                                        </p:tgtEl>
                                        <p:attrNameLst>
                                          <p:attrName>style.visibility</p:attrName>
                                        </p:attrNameLst>
                                      </p:cBhvr>
                                      <p:to>
                                        <p:strVal val="visible"/>
                                      </p:to>
                                    </p:set>
                                    <p:animEffect transition="in" filter="box(in)">
                                      <p:cBhvr>
                                        <p:cTn id="59" dur="500"/>
                                        <p:tgtEl>
                                          <p:spTgt spid="16399"/>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6401"/>
                                        </p:tgtEl>
                                        <p:attrNameLst>
                                          <p:attrName>style.visibility</p:attrName>
                                        </p:attrNameLst>
                                      </p:cBhvr>
                                      <p:to>
                                        <p:strVal val="visible"/>
                                      </p:to>
                                    </p:set>
                                    <p:animEffect transition="in" filter="box(in)">
                                      <p:cBhvr>
                                        <p:cTn id="64" dur="500"/>
                                        <p:tgtEl>
                                          <p:spTgt spid="16401"/>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16403"/>
                                        </p:tgtEl>
                                        <p:attrNameLst>
                                          <p:attrName>style.visibility</p:attrName>
                                        </p:attrNameLst>
                                      </p:cBhvr>
                                      <p:to>
                                        <p:strVal val="visible"/>
                                      </p:to>
                                    </p:set>
                                    <p:animEffect transition="in" filter="box(in)">
                                      <p:cBhvr>
                                        <p:cTn id="69"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p:txBody>
          <a:bodyPr/>
          <a:lstStyle/>
          <a:p>
            <a:pPr lvl="1" eaLnBrk="1" hangingPunct="1">
              <a:defRPr/>
            </a:pPr>
            <a:r>
              <a:rPr lang="en-US" smtClean="0"/>
              <a:t>Piercing</a:t>
            </a:r>
          </a:p>
          <a:p>
            <a:pPr lvl="2" eaLnBrk="1" hangingPunct="1">
              <a:defRPr/>
            </a:pPr>
            <a:r>
              <a:rPr lang="en-US" smtClean="0"/>
              <a:t>the practice of piercing a hole through the skin and inserting a piece of metal, bone, shell, ivory or glass to wear as an ornament has been around for millennia </a:t>
            </a:r>
          </a:p>
          <a:p>
            <a:pPr eaLnBrk="1" hangingPunct="1">
              <a:defRPr/>
            </a:pPr>
            <a:endParaRPr lang="en-US" smtClean="0"/>
          </a:p>
        </p:txBody>
      </p:sp>
      <p:pic>
        <p:nvPicPr>
          <p:cNvPr id="25605" name="Picture 5" descr="lip_04"/>
          <p:cNvPicPr>
            <a:picLocks noChangeAspect="1" noChangeArrowheads="1"/>
          </p:cNvPicPr>
          <p:nvPr/>
        </p:nvPicPr>
        <p:blipFill>
          <a:blip r:embed="rId2" cstate="print"/>
          <a:srcRect/>
          <a:stretch>
            <a:fillRect/>
          </a:stretch>
        </p:blipFill>
        <p:spPr bwMode="auto">
          <a:xfrm>
            <a:off x="2286000" y="4364038"/>
            <a:ext cx="3048000" cy="2493962"/>
          </a:xfrm>
          <a:prstGeom prst="rect">
            <a:avLst/>
          </a:prstGeom>
          <a:noFill/>
          <a:ln w="9525">
            <a:noFill/>
            <a:miter lim="800000"/>
            <a:headEnd/>
            <a:tailEnd/>
          </a:ln>
        </p:spPr>
      </p:pic>
      <p:pic>
        <p:nvPicPr>
          <p:cNvPr id="25607" name="Picture 7" descr="Piercing photo of Eyebrow Tony-Mercer"/>
          <p:cNvPicPr>
            <a:picLocks noChangeAspect="1" noChangeArrowheads="1"/>
          </p:cNvPicPr>
          <p:nvPr/>
        </p:nvPicPr>
        <p:blipFill>
          <a:blip r:embed="rId3" cstate="print"/>
          <a:srcRect/>
          <a:stretch>
            <a:fillRect/>
          </a:stretch>
        </p:blipFill>
        <p:spPr bwMode="auto">
          <a:xfrm>
            <a:off x="0" y="4972050"/>
            <a:ext cx="2514600" cy="1885950"/>
          </a:xfrm>
          <a:prstGeom prst="rect">
            <a:avLst/>
          </a:prstGeom>
          <a:noFill/>
          <a:ln w="9525">
            <a:noFill/>
            <a:miter lim="800000"/>
            <a:headEnd/>
            <a:tailEnd/>
          </a:ln>
        </p:spPr>
      </p:pic>
      <p:pic>
        <p:nvPicPr>
          <p:cNvPr id="25611" name="Picture 11" descr="napebig"/>
          <p:cNvPicPr>
            <a:picLocks noChangeAspect="1" noChangeArrowheads="1"/>
          </p:cNvPicPr>
          <p:nvPr/>
        </p:nvPicPr>
        <p:blipFill>
          <a:blip r:embed="rId4" cstate="print"/>
          <a:srcRect/>
          <a:stretch>
            <a:fillRect/>
          </a:stretch>
        </p:blipFill>
        <p:spPr bwMode="auto">
          <a:xfrm>
            <a:off x="5334000" y="4352925"/>
            <a:ext cx="3810000" cy="2505075"/>
          </a:xfrm>
          <a:prstGeom prst="rect">
            <a:avLst/>
          </a:prstGeom>
          <a:noFill/>
          <a:ln w="9525">
            <a:noFill/>
            <a:miter lim="800000"/>
            <a:headEnd/>
            <a:tailEnd/>
          </a:ln>
        </p:spPr>
      </p:pic>
      <p:pic>
        <p:nvPicPr>
          <p:cNvPr id="25615" name="Picture 15" descr="arm_01"/>
          <p:cNvPicPr>
            <a:picLocks noChangeAspect="1" noChangeArrowheads="1"/>
          </p:cNvPicPr>
          <p:nvPr/>
        </p:nvPicPr>
        <p:blipFill>
          <a:blip r:embed="rId5" cstate="print"/>
          <a:srcRect/>
          <a:stretch>
            <a:fillRect/>
          </a:stretch>
        </p:blipFill>
        <p:spPr bwMode="auto">
          <a:xfrm>
            <a:off x="-76200" y="2895600"/>
            <a:ext cx="2590800" cy="2119313"/>
          </a:xfrm>
          <a:prstGeom prst="rect">
            <a:avLst/>
          </a:prstGeom>
          <a:noFill/>
          <a:ln w="9525">
            <a:noFill/>
            <a:miter lim="800000"/>
            <a:headEnd/>
            <a:tailEnd/>
          </a:ln>
        </p:spPr>
      </p:pic>
      <p:pic>
        <p:nvPicPr>
          <p:cNvPr id="25616" name="Picture 16" descr="pierce"/>
          <p:cNvPicPr>
            <a:picLocks noChangeAspect="1" noChangeArrowheads="1"/>
          </p:cNvPicPr>
          <p:nvPr/>
        </p:nvPicPr>
        <p:blipFill>
          <a:blip r:embed="rId6" cstate="print"/>
          <a:srcRect/>
          <a:stretch>
            <a:fillRect/>
          </a:stretch>
        </p:blipFill>
        <p:spPr bwMode="auto">
          <a:xfrm>
            <a:off x="4705350" y="1295400"/>
            <a:ext cx="4438650" cy="3086100"/>
          </a:xfrm>
          <a:prstGeom prst="rect">
            <a:avLst/>
          </a:prstGeom>
          <a:noFill/>
          <a:ln w="9525">
            <a:noFill/>
            <a:miter lim="800000"/>
            <a:headEnd/>
            <a:tailEnd/>
          </a:ln>
        </p:spPr>
      </p:pic>
      <p:pic>
        <p:nvPicPr>
          <p:cNvPr id="25617" name="Picture 17" descr="IM001525"/>
          <p:cNvPicPr>
            <a:picLocks noChangeAspect="1" noChangeArrowheads="1"/>
          </p:cNvPicPr>
          <p:nvPr/>
        </p:nvPicPr>
        <p:blipFill>
          <a:blip r:embed="rId7" cstate="print"/>
          <a:srcRect/>
          <a:stretch>
            <a:fillRect/>
          </a:stretch>
        </p:blipFill>
        <p:spPr bwMode="auto">
          <a:xfrm>
            <a:off x="2209800" y="0"/>
            <a:ext cx="3640138" cy="4648200"/>
          </a:xfrm>
          <a:prstGeom prst="rect">
            <a:avLst/>
          </a:prstGeom>
          <a:noFill/>
          <a:ln w="9525">
            <a:noFill/>
            <a:miter lim="800000"/>
            <a:headEnd/>
            <a:tailEnd/>
          </a:ln>
        </p:spPr>
      </p:pic>
    </p:spTree>
    <p:extLst>
      <p:ext uri="{BB962C8B-B14F-4D97-AF65-F5344CB8AC3E}">
        <p14:creationId xmlns:p14="http://schemas.microsoft.com/office/powerpoint/2010/main" val="16044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to="" calcmode="lin" valueType="num">
                                      <p:cBhvr>
                                        <p:cTn id="7" dur="1" fill="hold"/>
                                        <p:tgtEl>
                                          <p:spTgt spid="2560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randombar(horizontal)">
                                      <p:cBhvr>
                                        <p:cTn id="12" dur="5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strips(downLeft)">
                                      <p:cBhvr>
                                        <p:cTn id="17" dur="500"/>
                                        <p:tgtEl>
                                          <p:spTgt spid="256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615"/>
                                        </p:tgtEl>
                                        <p:attrNameLst>
                                          <p:attrName>style.visibility</p:attrName>
                                        </p:attrNameLst>
                                      </p:cBhvr>
                                      <p:to>
                                        <p:strVal val="visible"/>
                                      </p:to>
                                    </p:set>
                                    <p:anim calcmode="lin" valueType="num">
                                      <p:cBhvr additive="base">
                                        <p:cTn id="22" dur="500" fill="hold"/>
                                        <p:tgtEl>
                                          <p:spTgt spid="25615"/>
                                        </p:tgtEl>
                                        <p:attrNameLst>
                                          <p:attrName>ppt_x</p:attrName>
                                        </p:attrNameLst>
                                      </p:cBhvr>
                                      <p:tavLst>
                                        <p:tav tm="0">
                                          <p:val>
                                            <p:strVal val="#ppt_x"/>
                                          </p:val>
                                        </p:tav>
                                        <p:tav tm="100000">
                                          <p:val>
                                            <p:strVal val="#ppt_x"/>
                                          </p:val>
                                        </p:tav>
                                      </p:tavLst>
                                    </p:anim>
                                    <p:anim calcmode="lin" valueType="num">
                                      <p:cBhvr additive="base">
                                        <p:cTn id="23" dur="500" fill="hold"/>
                                        <p:tgtEl>
                                          <p:spTgt spid="256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605"/>
                                        </p:tgtEl>
                                        <p:attrNameLst>
                                          <p:attrName>style.visibility</p:attrName>
                                        </p:attrNameLst>
                                      </p:cBhvr>
                                      <p:to>
                                        <p:strVal val="visible"/>
                                      </p:to>
                                    </p:set>
                                    <p:animEffect transition="in" filter="wipe(down)">
                                      <p:cBhvr>
                                        <p:cTn id="28" dur="500"/>
                                        <p:tgtEl>
                                          <p:spTgt spid="25605"/>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25616"/>
                                        </p:tgtEl>
                                        <p:attrNameLst>
                                          <p:attrName>style.visibility</p:attrName>
                                        </p:attrNameLst>
                                      </p:cBhvr>
                                      <p:to>
                                        <p:strVal val="visible"/>
                                      </p:to>
                                    </p:set>
                                    <p:animEffect transition="in" filter="plus(in)">
                                      <p:cBhvr>
                                        <p:cTn id="33" dur="500"/>
                                        <p:tgtEl>
                                          <p:spTgt spid="2561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5617"/>
                                        </p:tgtEl>
                                        <p:attrNameLst>
                                          <p:attrName>style.visibility</p:attrName>
                                        </p:attrNameLst>
                                      </p:cBhvr>
                                      <p:to>
                                        <p:strVal val="visible"/>
                                      </p:to>
                                    </p:set>
                                    <p:animEffect transition="in" filter="checkerboard(across)">
                                      <p:cBhvr>
                                        <p:cTn id="38" dur="5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Corsets</a:t>
            </a:r>
          </a:p>
        </p:txBody>
      </p:sp>
      <p:sp>
        <p:nvSpPr>
          <p:cNvPr id="26627" name="Rectangle 3"/>
          <p:cNvSpPr>
            <a:spLocks noGrp="1" noChangeArrowheads="1"/>
          </p:cNvSpPr>
          <p:nvPr>
            <p:ph type="body" idx="1"/>
          </p:nvPr>
        </p:nvSpPr>
        <p:spPr/>
        <p:txBody>
          <a:bodyPr/>
          <a:lstStyle/>
          <a:p>
            <a:pPr lvl="1" eaLnBrk="1" hangingPunct="1">
              <a:lnSpc>
                <a:spcPct val="90000"/>
              </a:lnSpc>
              <a:buFontTx/>
              <a:buNone/>
              <a:defRPr/>
            </a:pPr>
            <a:endParaRPr lang="en-US" smtClean="0"/>
          </a:p>
          <a:p>
            <a:pPr lvl="2" eaLnBrk="1" hangingPunct="1">
              <a:lnSpc>
                <a:spcPct val="90000"/>
              </a:lnSpc>
              <a:defRPr/>
            </a:pPr>
            <a:r>
              <a:rPr lang="en-US" smtClean="0"/>
              <a:t>As early as 1700 BC, the Minoan men and women wore corsets to pull in the waist.  </a:t>
            </a:r>
          </a:p>
          <a:p>
            <a:pPr lvl="2" eaLnBrk="1" hangingPunct="1">
              <a:lnSpc>
                <a:spcPct val="90000"/>
              </a:lnSpc>
              <a:defRPr/>
            </a:pPr>
            <a:endParaRPr lang="en-US" smtClean="0"/>
          </a:p>
          <a:p>
            <a:pPr lvl="2" eaLnBrk="1" hangingPunct="1">
              <a:lnSpc>
                <a:spcPct val="90000"/>
              </a:lnSpc>
              <a:defRPr/>
            </a:pPr>
            <a:r>
              <a:rPr lang="en-US" smtClean="0"/>
              <a:t>After years of pulling corsets tighter and tighter,  they dislocated internal organs—</a:t>
            </a:r>
          </a:p>
          <a:p>
            <a:pPr lvl="3" eaLnBrk="1" hangingPunct="1">
              <a:lnSpc>
                <a:spcPct val="90000"/>
              </a:lnSpc>
              <a:defRPr/>
            </a:pPr>
            <a:r>
              <a:rPr lang="en-US" smtClean="0"/>
              <a:t>constricting the lungs and heart</a:t>
            </a:r>
          </a:p>
          <a:p>
            <a:pPr lvl="3" eaLnBrk="1" hangingPunct="1">
              <a:lnSpc>
                <a:spcPct val="90000"/>
              </a:lnSpc>
              <a:defRPr/>
            </a:pPr>
            <a:r>
              <a:rPr lang="en-US" smtClean="0"/>
              <a:t>putting pressure on the liver</a:t>
            </a:r>
          </a:p>
          <a:p>
            <a:pPr lvl="3" eaLnBrk="1" hangingPunct="1">
              <a:lnSpc>
                <a:spcPct val="90000"/>
              </a:lnSpc>
              <a:defRPr/>
            </a:pPr>
            <a:r>
              <a:rPr lang="en-US" smtClean="0"/>
              <a:t>pushing up the stomach</a:t>
            </a:r>
          </a:p>
          <a:p>
            <a:pPr lvl="3" eaLnBrk="1" hangingPunct="1">
              <a:lnSpc>
                <a:spcPct val="90000"/>
              </a:lnSpc>
              <a:defRPr/>
            </a:pPr>
            <a:r>
              <a:rPr lang="en-US" smtClean="0"/>
              <a:t>squeezing the small intestines and bowels</a:t>
            </a:r>
          </a:p>
          <a:p>
            <a:pPr lvl="3" eaLnBrk="1" hangingPunct="1">
              <a:lnSpc>
                <a:spcPct val="90000"/>
              </a:lnSpc>
              <a:defRPr/>
            </a:pPr>
            <a:r>
              <a:rPr lang="en-US" smtClean="0"/>
              <a:t>and compressing the bladder. </a:t>
            </a:r>
          </a:p>
          <a:p>
            <a:pPr lvl="1" eaLnBrk="1" hangingPunct="1">
              <a:lnSpc>
                <a:spcPct val="90000"/>
              </a:lnSpc>
              <a:defRPr/>
            </a:pPr>
            <a:endParaRPr lang="en-US" smtClean="0"/>
          </a:p>
          <a:p>
            <a:pPr eaLnBrk="1" hangingPunct="1">
              <a:lnSpc>
                <a:spcPct val="90000"/>
              </a:lnSpc>
              <a:defRPr/>
            </a:pPr>
            <a:endParaRPr lang="en-US" smtClean="0"/>
          </a:p>
        </p:txBody>
      </p:sp>
      <p:pic>
        <p:nvPicPr>
          <p:cNvPr id="26628" name="Picture 4" descr="Histor4"/>
          <p:cNvPicPr>
            <a:picLocks noChangeAspect="1" noChangeArrowheads="1"/>
          </p:cNvPicPr>
          <p:nvPr/>
        </p:nvPicPr>
        <p:blipFill>
          <a:blip r:embed="rId2" cstate="print"/>
          <a:srcRect/>
          <a:stretch>
            <a:fillRect/>
          </a:stretch>
        </p:blipFill>
        <p:spPr bwMode="auto">
          <a:xfrm>
            <a:off x="0" y="-457200"/>
            <a:ext cx="3524250" cy="4067175"/>
          </a:xfrm>
          <a:prstGeom prst="rect">
            <a:avLst/>
          </a:prstGeom>
          <a:noFill/>
          <a:ln w="9525">
            <a:noFill/>
            <a:miter lim="800000"/>
            <a:headEnd/>
            <a:tailEnd/>
          </a:ln>
        </p:spPr>
      </p:pic>
      <p:pic>
        <p:nvPicPr>
          <p:cNvPr id="26629" name="Picture 5" descr="1875_corset_b"/>
          <p:cNvPicPr>
            <a:picLocks noChangeAspect="1" noChangeArrowheads="1"/>
          </p:cNvPicPr>
          <p:nvPr/>
        </p:nvPicPr>
        <p:blipFill>
          <a:blip r:embed="rId3" cstate="print"/>
          <a:srcRect/>
          <a:stretch>
            <a:fillRect/>
          </a:stretch>
        </p:blipFill>
        <p:spPr bwMode="auto">
          <a:xfrm>
            <a:off x="6792913" y="0"/>
            <a:ext cx="2351087" cy="2895600"/>
          </a:xfrm>
          <a:prstGeom prst="rect">
            <a:avLst/>
          </a:prstGeom>
          <a:noFill/>
          <a:ln w="9525">
            <a:noFill/>
            <a:miter lim="800000"/>
            <a:headEnd/>
            <a:tailEnd/>
          </a:ln>
        </p:spPr>
      </p:pic>
      <p:pic>
        <p:nvPicPr>
          <p:cNvPr id="26630" name="Picture 6" descr="1901_CB_ad"/>
          <p:cNvPicPr>
            <a:picLocks noChangeAspect="1" noChangeArrowheads="1"/>
          </p:cNvPicPr>
          <p:nvPr/>
        </p:nvPicPr>
        <p:blipFill>
          <a:blip r:embed="rId4" cstate="print"/>
          <a:srcRect/>
          <a:stretch>
            <a:fillRect/>
          </a:stretch>
        </p:blipFill>
        <p:spPr bwMode="auto">
          <a:xfrm>
            <a:off x="6467475" y="2905125"/>
            <a:ext cx="2676525" cy="3952875"/>
          </a:xfrm>
          <a:prstGeom prst="rect">
            <a:avLst/>
          </a:prstGeom>
          <a:noFill/>
          <a:ln w="9525">
            <a:noFill/>
            <a:miter lim="800000"/>
            <a:headEnd/>
            <a:tailEnd/>
          </a:ln>
        </p:spPr>
      </p:pic>
      <p:pic>
        <p:nvPicPr>
          <p:cNvPr id="18441" name="Picture 9" descr="fig6-7-squishy-guts-from-corsets"/>
          <p:cNvPicPr>
            <a:picLocks noChangeAspect="1" noChangeArrowheads="1"/>
          </p:cNvPicPr>
          <p:nvPr/>
        </p:nvPicPr>
        <p:blipFill>
          <a:blip r:embed="rId5" cstate="print"/>
          <a:srcRect/>
          <a:stretch>
            <a:fillRect/>
          </a:stretch>
        </p:blipFill>
        <p:spPr bwMode="auto">
          <a:xfrm>
            <a:off x="0" y="2790825"/>
            <a:ext cx="3521075" cy="4067175"/>
          </a:xfrm>
          <a:prstGeom prst="rect">
            <a:avLst/>
          </a:prstGeom>
          <a:noFill/>
        </p:spPr>
      </p:pic>
      <p:pic>
        <p:nvPicPr>
          <p:cNvPr id="18445" name="Picture 13" descr="CSmarg1a"/>
          <p:cNvPicPr>
            <a:picLocks noChangeAspect="1" noChangeArrowheads="1"/>
          </p:cNvPicPr>
          <p:nvPr/>
        </p:nvPicPr>
        <p:blipFill>
          <a:blip r:embed="rId6" cstate="print"/>
          <a:srcRect/>
          <a:stretch>
            <a:fillRect/>
          </a:stretch>
        </p:blipFill>
        <p:spPr bwMode="auto">
          <a:xfrm>
            <a:off x="4267200" y="0"/>
            <a:ext cx="1722438" cy="2895600"/>
          </a:xfrm>
          <a:prstGeom prst="rect">
            <a:avLst/>
          </a:prstGeom>
          <a:noFill/>
        </p:spPr>
      </p:pic>
      <p:pic>
        <p:nvPicPr>
          <p:cNvPr id="18449" name="Picture 17" descr="File:1898Das Album6.png">
            <a:hlinkClick r:id="rId7"/>
          </p:cNvPr>
          <p:cNvPicPr>
            <a:picLocks noChangeAspect="1" noChangeArrowheads="1"/>
          </p:cNvPicPr>
          <p:nvPr/>
        </p:nvPicPr>
        <p:blipFill>
          <a:blip r:embed="rId8" cstate="print"/>
          <a:srcRect/>
          <a:stretch>
            <a:fillRect/>
          </a:stretch>
        </p:blipFill>
        <p:spPr bwMode="auto">
          <a:xfrm>
            <a:off x="3733800" y="3743325"/>
            <a:ext cx="2235200" cy="3114675"/>
          </a:xfrm>
          <a:prstGeom prst="rect">
            <a:avLst/>
          </a:prstGeom>
          <a:noFill/>
        </p:spPr>
      </p:pic>
    </p:spTree>
    <p:extLst>
      <p:ext uri="{BB962C8B-B14F-4D97-AF65-F5344CB8AC3E}">
        <p14:creationId xmlns:p14="http://schemas.microsoft.com/office/powerpoint/2010/main" val="39747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wheel(4)">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strips(downLeft)">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 calcmode="lin" valueType="num">
                                      <p:cBhvr additive="base">
                                        <p:cTn id="22"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627">
                                            <p:txEl>
                                              <p:pRg st="5" end="5"/>
                                            </p:txEl>
                                          </p:spTgt>
                                        </p:tgtEl>
                                        <p:attrNameLst>
                                          <p:attrName>style.visibility</p:attrName>
                                        </p:attrNameLst>
                                      </p:cBhvr>
                                      <p:to>
                                        <p:strVal val="visible"/>
                                      </p:to>
                                    </p:set>
                                    <p:anim calcmode="lin" valueType="num">
                                      <p:cBhvr additive="base">
                                        <p:cTn id="28"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627">
                                            <p:txEl>
                                              <p:pRg st="6" end="6"/>
                                            </p:txEl>
                                          </p:spTgt>
                                        </p:tgtEl>
                                        <p:attrNameLst>
                                          <p:attrName>style.visibility</p:attrName>
                                        </p:attrNameLst>
                                      </p:cBhvr>
                                      <p:to>
                                        <p:strVal val="visible"/>
                                      </p:to>
                                    </p:set>
                                    <p:anim calcmode="lin" valueType="num">
                                      <p:cBhvr additive="base">
                                        <p:cTn id="34"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627">
                                            <p:txEl>
                                              <p:pRg st="7" end="7"/>
                                            </p:txEl>
                                          </p:spTgt>
                                        </p:tgtEl>
                                        <p:attrNameLst>
                                          <p:attrName>style.visibility</p:attrName>
                                        </p:attrNameLst>
                                      </p:cBhvr>
                                      <p:to>
                                        <p:strVal val="visible"/>
                                      </p:to>
                                    </p:set>
                                    <p:anim calcmode="lin" valueType="num">
                                      <p:cBhvr additive="base">
                                        <p:cTn id="40"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627">
                                            <p:txEl>
                                              <p:pRg st="8" end="8"/>
                                            </p:txEl>
                                          </p:spTgt>
                                        </p:tgtEl>
                                        <p:attrNameLst>
                                          <p:attrName>style.visibility</p:attrName>
                                        </p:attrNameLst>
                                      </p:cBhvr>
                                      <p:to>
                                        <p:strVal val="visible"/>
                                      </p:to>
                                    </p:set>
                                    <p:anim calcmode="lin" valueType="num">
                                      <p:cBhvr additive="base">
                                        <p:cTn id="46"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6628"/>
                                        </p:tgtEl>
                                        <p:attrNameLst>
                                          <p:attrName>style.visibility</p:attrName>
                                        </p:attrNameLst>
                                      </p:cBhvr>
                                      <p:to>
                                        <p:strVal val="visible"/>
                                      </p:to>
                                    </p:set>
                                    <p:animEffect transition="in" filter="checkerboard(across)">
                                      <p:cBhvr>
                                        <p:cTn id="52" dur="500"/>
                                        <p:tgtEl>
                                          <p:spTgt spid="26628"/>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6629"/>
                                        </p:tgtEl>
                                        <p:attrNameLst>
                                          <p:attrName>style.visibility</p:attrName>
                                        </p:attrNameLst>
                                      </p:cBhvr>
                                      <p:to>
                                        <p:strVal val="visible"/>
                                      </p:to>
                                    </p:set>
                                    <p:anim to="" calcmode="lin" valueType="num">
                                      <p:cBhvr>
                                        <p:cTn id="57" dur="1" fill="hold"/>
                                        <p:tgtEl>
                                          <p:spTgt spid="26629"/>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6630"/>
                                        </p:tgtEl>
                                        <p:attrNameLst>
                                          <p:attrName>style.visibility</p:attrName>
                                        </p:attrNameLst>
                                      </p:cBhvr>
                                      <p:to>
                                        <p:strVal val="visible"/>
                                      </p:to>
                                    </p:set>
                                    <p:animEffect transition="in" filter="wipe(down)">
                                      <p:cBhvr>
                                        <p:cTn id="62" dur="500"/>
                                        <p:tgtEl>
                                          <p:spTgt spid="2663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8441"/>
                                        </p:tgtEl>
                                        <p:attrNameLst>
                                          <p:attrName>style.visibility</p:attrName>
                                        </p:attrNameLst>
                                      </p:cBhvr>
                                      <p:to>
                                        <p:strVal val="visible"/>
                                      </p:to>
                                    </p:set>
                                    <p:animEffect transition="in" filter="box(in)">
                                      <p:cBhvr>
                                        <p:cTn id="67" dur="500"/>
                                        <p:tgtEl>
                                          <p:spTgt spid="1844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8449"/>
                                        </p:tgtEl>
                                        <p:attrNameLst>
                                          <p:attrName>style.visibility</p:attrName>
                                        </p:attrNameLst>
                                      </p:cBhvr>
                                      <p:to>
                                        <p:strVal val="visible"/>
                                      </p:to>
                                    </p:set>
                                    <p:animEffect transition="in" filter="box(in)">
                                      <p:cBhvr>
                                        <p:cTn id="72" dur="500"/>
                                        <p:tgtEl>
                                          <p:spTgt spid="1844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8445"/>
                                        </p:tgtEl>
                                        <p:attrNameLst>
                                          <p:attrName>style.visibility</p:attrName>
                                        </p:attrNameLst>
                                      </p:cBhvr>
                                      <p:to>
                                        <p:strVal val="visible"/>
                                      </p:to>
                                    </p:set>
                                    <p:animEffect transition="in" filter="box(in)">
                                      <p:cBhvr>
                                        <p:cTn id="77"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mtClean="0"/>
              <a:t>Plastic surgery</a:t>
            </a:r>
            <a:br>
              <a:rPr lang="en-US" smtClean="0"/>
            </a:br>
            <a:endParaRPr lang="en-US" smtClean="0"/>
          </a:p>
        </p:txBody>
      </p:sp>
      <p:sp>
        <p:nvSpPr>
          <p:cNvPr id="27651" name="Rectangle 3"/>
          <p:cNvSpPr>
            <a:spLocks noGrp="1" noChangeArrowheads="1"/>
          </p:cNvSpPr>
          <p:nvPr>
            <p:ph type="body" idx="1"/>
          </p:nvPr>
        </p:nvSpPr>
        <p:spPr/>
        <p:txBody>
          <a:bodyPr/>
          <a:lstStyle/>
          <a:p>
            <a:pPr lvl="2" eaLnBrk="1" hangingPunct="1">
              <a:defRPr/>
            </a:pPr>
            <a:r>
              <a:rPr lang="en-US" dirty="0" smtClean="0"/>
              <a:t>Some of these operations are called "cosmetic", and others are called "reconstructive". </a:t>
            </a:r>
          </a:p>
          <a:p>
            <a:pPr lvl="2" eaLnBrk="1" hangingPunct="1">
              <a:defRPr/>
            </a:pPr>
            <a:endParaRPr lang="en-US" dirty="0" smtClean="0"/>
          </a:p>
          <a:p>
            <a:pPr lvl="2" eaLnBrk="1" hangingPunct="1">
              <a:defRPr/>
            </a:pPr>
            <a:r>
              <a:rPr lang="en-US" dirty="0" smtClean="0"/>
              <a:t>The history of plastic surgery reaches back to the 1900's.</a:t>
            </a:r>
          </a:p>
          <a:p>
            <a:pPr lvl="2" eaLnBrk="1" hangingPunct="1">
              <a:buFont typeface="Wingdings" pitchFamily="2" charset="2"/>
              <a:buNone/>
              <a:defRPr/>
            </a:pPr>
            <a:endParaRPr lang="en-US" dirty="0" smtClean="0"/>
          </a:p>
          <a:p>
            <a:pPr lvl="2" eaLnBrk="1" hangingPunct="1">
              <a:defRPr/>
            </a:pPr>
            <a:r>
              <a:rPr lang="en-US" dirty="0" smtClean="0"/>
              <a:t>Physicians in ancient India were utilizing skin grafts for reconstructive work as early as the 8</a:t>
            </a:r>
            <a:r>
              <a:rPr lang="en-US" baseline="30000" dirty="0" smtClean="0"/>
              <a:t>th</a:t>
            </a:r>
            <a:r>
              <a:rPr lang="en-US" dirty="0" smtClean="0"/>
              <a:t> century BC. </a:t>
            </a:r>
          </a:p>
          <a:p>
            <a:pPr lvl="1" eaLnBrk="1" hangingPunct="1">
              <a:defRPr/>
            </a:pPr>
            <a:endParaRPr lang="en-US" dirty="0" smtClean="0"/>
          </a:p>
          <a:p>
            <a:pPr eaLnBrk="1" hangingPunct="1">
              <a:defRPr/>
            </a:pPr>
            <a:endParaRPr lang="en-US" dirty="0" smtClean="0"/>
          </a:p>
        </p:txBody>
      </p:sp>
      <p:pic>
        <p:nvPicPr>
          <p:cNvPr id="27652" name="Picture 4" descr="badsurgery"/>
          <p:cNvPicPr>
            <a:picLocks noChangeAspect="1" noChangeArrowheads="1"/>
          </p:cNvPicPr>
          <p:nvPr/>
        </p:nvPicPr>
        <p:blipFill>
          <a:blip r:embed="rId2" cstate="print"/>
          <a:srcRect/>
          <a:stretch>
            <a:fillRect/>
          </a:stretch>
        </p:blipFill>
        <p:spPr bwMode="auto">
          <a:xfrm>
            <a:off x="914400" y="0"/>
            <a:ext cx="3478213" cy="6858000"/>
          </a:xfrm>
          <a:prstGeom prst="rect">
            <a:avLst/>
          </a:prstGeom>
          <a:noFill/>
          <a:ln w="9525">
            <a:noFill/>
            <a:miter lim="800000"/>
            <a:headEnd/>
            <a:tailEnd/>
          </a:ln>
        </p:spPr>
      </p:pic>
      <p:pic>
        <p:nvPicPr>
          <p:cNvPr id="27655" name="Picture 7" descr="plastic-nose-ba1"/>
          <p:cNvPicPr>
            <a:picLocks noChangeAspect="1" noChangeArrowheads="1"/>
          </p:cNvPicPr>
          <p:nvPr/>
        </p:nvPicPr>
        <p:blipFill>
          <a:blip r:embed="rId3" cstate="print"/>
          <a:srcRect/>
          <a:stretch>
            <a:fillRect/>
          </a:stretch>
        </p:blipFill>
        <p:spPr bwMode="auto">
          <a:xfrm>
            <a:off x="5899150" y="0"/>
            <a:ext cx="3244850" cy="6858000"/>
          </a:xfrm>
          <a:prstGeom prst="rect">
            <a:avLst/>
          </a:prstGeom>
          <a:noFill/>
          <a:ln w="9525">
            <a:noFill/>
            <a:miter lim="800000"/>
            <a:headEnd/>
            <a:tailEnd/>
          </a:ln>
        </p:spPr>
      </p:pic>
      <p:pic>
        <p:nvPicPr>
          <p:cNvPr id="27659" name="Picture 11" descr="michael_jackson_right"/>
          <p:cNvPicPr>
            <a:picLocks noChangeAspect="1" noChangeArrowheads="1"/>
          </p:cNvPicPr>
          <p:nvPr/>
        </p:nvPicPr>
        <p:blipFill>
          <a:blip r:embed="rId4" cstate="print"/>
          <a:srcRect/>
          <a:stretch>
            <a:fillRect/>
          </a:stretch>
        </p:blipFill>
        <p:spPr bwMode="auto">
          <a:xfrm>
            <a:off x="0" y="0"/>
            <a:ext cx="919163" cy="6858000"/>
          </a:xfrm>
          <a:prstGeom prst="rect">
            <a:avLst/>
          </a:prstGeom>
          <a:noFill/>
          <a:ln w="9525">
            <a:noFill/>
            <a:miter lim="800000"/>
            <a:headEnd/>
            <a:tailEnd/>
          </a:ln>
        </p:spPr>
      </p:pic>
      <p:pic>
        <p:nvPicPr>
          <p:cNvPr id="27660" name="Picture 12" descr="629"/>
          <p:cNvPicPr>
            <a:picLocks noChangeAspect="1" noChangeArrowheads="1"/>
          </p:cNvPicPr>
          <p:nvPr/>
        </p:nvPicPr>
        <p:blipFill>
          <a:blip r:embed="rId5" cstate="print"/>
          <a:srcRect/>
          <a:stretch>
            <a:fillRect/>
          </a:stretch>
        </p:blipFill>
        <p:spPr bwMode="auto">
          <a:xfrm>
            <a:off x="1447800" y="0"/>
            <a:ext cx="6181725" cy="6858000"/>
          </a:xfrm>
          <a:prstGeom prst="rect">
            <a:avLst/>
          </a:prstGeom>
          <a:noFill/>
          <a:ln w="9525">
            <a:noFill/>
            <a:miter lim="800000"/>
            <a:headEnd/>
            <a:tailEnd/>
          </a:ln>
        </p:spPr>
      </p:pic>
    </p:spTree>
    <p:extLst>
      <p:ext uri="{BB962C8B-B14F-4D97-AF65-F5344CB8AC3E}">
        <p14:creationId xmlns:p14="http://schemas.microsoft.com/office/powerpoint/2010/main" val="14414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randombar(horizontal)">
                                      <p:cBhvr>
                                        <p:cTn id="13" dur="500"/>
                                        <p:tgtEl>
                                          <p:spTgt spid="276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7651">
                                            <p:txEl>
                                              <p:pRg st="4" end="4"/>
                                            </p:txEl>
                                          </p:spTgt>
                                        </p:tgtEl>
                                        <p:attrNameLst>
                                          <p:attrName>style.visibility</p:attrName>
                                        </p:attrNameLst>
                                      </p:cBhvr>
                                      <p:to>
                                        <p:strVal val="visible"/>
                                      </p:to>
                                    </p:set>
                                    <p:animEffect transition="in" filter="strips(downLeft)">
                                      <p:cBhvr>
                                        <p:cTn id="18" dur="500"/>
                                        <p:tgtEl>
                                          <p:spTgt spid="2765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randombar(horizontal)">
                                      <p:cBhvr>
                                        <p:cTn id="23" dur="500"/>
                                        <p:tgtEl>
                                          <p:spTgt spid="2765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27652"/>
                                        </p:tgtEl>
                                        <p:attrNameLst>
                                          <p:attrName>style.visibility</p:attrName>
                                        </p:attrNameLst>
                                      </p:cBhvr>
                                      <p:to>
                                        <p:strVal val="visible"/>
                                      </p:to>
                                    </p:set>
                                    <p:animEffect transition="in" filter="strips(downLeft)">
                                      <p:cBhvr>
                                        <p:cTn id="28" dur="500"/>
                                        <p:tgtEl>
                                          <p:spTgt spid="276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659"/>
                                        </p:tgtEl>
                                        <p:attrNameLst>
                                          <p:attrName>style.visibility</p:attrName>
                                        </p:attrNameLst>
                                      </p:cBhvr>
                                      <p:to>
                                        <p:strVal val="visible"/>
                                      </p:to>
                                    </p:set>
                                    <p:animEffect transition="in" filter="wipe(down)">
                                      <p:cBhvr>
                                        <p:cTn id="33" dur="500"/>
                                        <p:tgtEl>
                                          <p:spTgt spid="2765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27660"/>
                                        </p:tgtEl>
                                        <p:attrNameLst>
                                          <p:attrName>style.visibility</p:attrName>
                                        </p:attrNameLst>
                                      </p:cBhvr>
                                      <p:to>
                                        <p:strVal val="visible"/>
                                      </p:to>
                                    </p:set>
                                    <p:animEffect transition="in" filter="plus(in)">
                                      <p:cBhvr>
                                        <p:cTn id="38"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467" y="300732"/>
            <a:ext cx="7886700" cy="1325563"/>
          </a:xfrm>
        </p:spPr>
        <p:txBody>
          <a:bodyPr>
            <a:normAutofit fontScale="90000"/>
          </a:bodyPr>
          <a:lstStyle/>
          <a:p>
            <a:r>
              <a:rPr lang="en-US" dirty="0"/>
              <a:t>Chinese characters </a:t>
            </a:r>
            <a:r>
              <a:rPr lang="en-US" b="1" u="sng" dirty="0"/>
              <a:t>do not</a:t>
            </a:r>
            <a:r>
              <a:rPr lang="en-US" b="1" dirty="0"/>
              <a:t> </a:t>
            </a:r>
            <a:r>
              <a:rPr lang="en-US" dirty="0"/>
              <a:t>constitute an alphabet.</a:t>
            </a:r>
            <a:br>
              <a:rPr lang="en-US" dirty="0"/>
            </a:br>
            <a:endParaRPr lang="en-US" dirty="0"/>
          </a:p>
        </p:txBody>
      </p:sp>
      <p:pic>
        <p:nvPicPr>
          <p:cNvPr id="2054" name="Picture 6" descr="http://upload.wikimedia.org/wikipedia/commons/2/20/Keyboard_layout_Chinese_Traditio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6295"/>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436295"/>
            <a:ext cx="9144000" cy="142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dirty="0" err="1" smtClean="0"/>
              <a:t>Cangjie</a:t>
            </a:r>
            <a:r>
              <a:rPr lang="en-US" dirty="0" smtClean="0"/>
              <a:t> Input Method allows Chinese to be typed on a standard QWRTY keyboard.   The method has to be learned separately by Chinese writers.   In this method graphical units are represented by 24 basic character components.   Using this method, 100 Chinese words a minute can be typed. </a:t>
            </a:r>
            <a:endParaRPr lang="en-US" dirty="0"/>
          </a:p>
        </p:txBody>
      </p:sp>
    </p:spTree>
    <p:extLst>
      <p:ext uri="{BB962C8B-B14F-4D97-AF65-F5344CB8AC3E}">
        <p14:creationId xmlns:p14="http://schemas.microsoft.com/office/powerpoint/2010/main" val="171140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Others?</a:t>
            </a:r>
          </a:p>
        </p:txBody>
      </p:sp>
      <p:sp>
        <p:nvSpPr>
          <p:cNvPr id="3" name="Content Placeholder 2"/>
          <p:cNvSpPr>
            <a:spLocks noGrp="1"/>
          </p:cNvSpPr>
          <p:nvPr>
            <p:ph idx="1"/>
          </p:nvPr>
        </p:nvSpPr>
        <p:spPr/>
        <p:txBody>
          <a:bodyPr/>
          <a:lstStyle/>
          <a:p>
            <a:pPr eaLnBrk="1" hangingPunct="1">
              <a:buFont typeface="Wingdings" pitchFamily="2" charset="2"/>
              <a:buNone/>
            </a:pPr>
            <a:r>
              <a:rPr lang="en-US" dirty="0" smtClean="0"/>
              <a:t>Ideas they usually come up with in addition:</a:t>
            </a:r>
          </a:p>
          <a:p>
            <a:pPr eaLnBrk="1" hangingPunct="1">
              <a:buFont typeface="Wingdings" pitchFamily="2" charset="2"/>
              <a:buNone/>
            </a:pPr>
            <a:endParaRPr lang="en-US" dirty="0" smtClean="0"/>
          </a:p>
          <a:p>
            <a:pPr eaLnBrk="1" hangingPunct="1"/>
            <a:r>
              <a:rPr lang="en-US" sz="2000" dirty="0" smtClean="0"/>
              <a:t>Dying, straightening, etc hair</a:t>
            </a:r>
          </a:p>
          <a:p>
            <a:pPr eaLnBrk="1" hangingPunct="1"/>
            <a:r>
              <a:rPr lang="en-US" sz="2000" dirty="0" smtClean="0"/>
              <a:t>Make up</a:t>
            </a:r>
          </a:p>
          <a:p>
            <a:pPr eaLnBrk="1" hangingPunct="1"/>
            <a:r>
              <a:rPr lang="en-US" sz="2000" dirty="0" smtClean="0"/>
              <a:t>Scarring</a:t>
            </a:r>
          </a:p>
          <a:p>
            <a:pPr eaLnBrk="1" hangingPunct="1"/>
            <a:r>
              <a:rPr lang="en-US" sz="2000" dirty="0" smtClean="0"/>
              <a:t>High Heels</a:t>
            </a:r>
          </a:p>
          <a:p>
            <a:pPr eaLnBrk="1" hangingPunct="1"/>
            <a:r>
              <a:rPr lang="en-US" sz="2000" dirty="0" smtClean="0"/>
              <a:t>Contacts (colored eyes/designs)</a:t>
            </a:r>
          </a:p>
          <a:p>
            <a:pPr eaLnBrk="1" hangingPunct="1"/>
            <a:r>
              <a:rPr lang="en-US" sz="2000" dirty="0" smtClean="0"/>
              <a:t>Botox</a:t>
            </a:r>
          </a:p>
          <a:p>
            <a:pPr eaLnBrk="1" hangingPunct="1"/>
            <a:r>
              <a:rPr lang="en-US" sz="2000" dirty="0" smtClean="0"/>
              <a:t>Waxing</a:t>
            </a:r>
          </a:p>
          <a:p>
            <a:pPr eaLnBrk="1" hangingPunct="1"/>
            <a:r>
              <a:rPr lang="en-US" sz="2000" dirty="0" smtClean="0"/>
              <a:t>Filing</a:t>
            </a:r>
          </a:p>
        </p:txBody>
      </p:sp>
    </p:spTree>
    <p:extLst>
      <p:ext uri="{BB962C8B-B14F-4D97-AF65-F5344CB8AC3E}">
        <p14:creationId xmlns:p14="http://schemas.microsoft.com/office/powerpoint/2010/main" val="24156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amond(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amond(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defRPr/>
            </a:pPr>
            <a:r>
              <a:rPr lang="en-US" dirty="0" smtClean="0"/>
              <a:t>Assignment</a:t>
            </a:r>
          </a:p>
        </p:txBody>
      </p:sp>
      <p:sp>
        <p:nvSpPr>
          <p:cNvPr id="18435" name="Rectangle 3"/>
          <p:cNvSpPr>
            <a:spLocks noGrp="1" noChangeArrowheads="1"/>
          </p:cNvSpPr>
          <p:nvPr>
            <p:ph type="body" idx="1"/>
          </p:nvPr>
        </p:nvSpPr>
        <p:spPr>
          <a:xfrm>
            <a:off x="0" y="1295400"/>
            <a:ext cx="9144000" cy="5562600"/>
          </a:xfrm>
        </p:spPr>
        <p:txBody>
          <a:bodyPr>
            <a:normAutofit/>
          </a:bodyPr>
          <a:lstStyle/>
          <a:p>
            <a:pPr eaLnBrk="1" hangingPunct="1">
              <a:lnSpc>
                <a:spcPct val="90000"/>
              </a:lnSpc>
            </a:pPr>
            <a:r>
              <a:rPr lang="en-US" sz="2400" b="1" dirty="0" smtClean="0"/>
              <a:t>"The human body is a canvas for the expression of cultural ideas of men and women throughout time and around the world"</a:t>
            </a:r>
            <a:br>
              <a:rPr lang="en-US" sz="2400" b="1" dirty="0" smtClean="0"/>
            </a:br>
            <a:endParaRPr lang="en-US" sz="2400" b="1" dirty="0" smtClean="0"/>
          </a:p>
          <a:p>
            <a:pPr eaLnBrk="1" hangingPunct="1">
              <a:lnSpc>
                <a:spcPct val="90000"/>
              </a:lnSpc>
            </a:pPr>
            <a:r>
              <a:rPr lang="en-US" sz="2400" b="1" dirty="0" smtClean="0"/>
              <a:t>Answer one of the following questions in one paragraph:</a:t>
            </a:r>
          </a:p>
          <a:p>
            <a:pPr eaLnBrk="1" hangingPunct="1">
              <a:lnSpc>
                <a:spcPct val="90000"/>
              </a:lnSpc>
            </a:pPr>
            <a:endParaRPr lang="en-US" sz="2400" b="1" dirty="0" smtClean="0"/>
          </a:p>
          <a:p>
            <a:pPr lvl="1" eaLnBrk="1" hangingPunct="1">
              <a:lnSpc>
                <a:spcPct val="90000"/>
              </a:lnSpc>
              <a:buFontTx/>
              <a:buNone/>
            </a:pPr>
            <a:r>
              <a:rPr lang="en-US" sz="2400" b="1" dirty="0" smtClean="0"/>
              <a:t>1. In your opinion, was foot binding a form of cultural beauty, cruelty to women, or male dominance? (Can be multiple)</a:t>
            </a:r>
          </a:p>
          <a:p>
            <a:pPr eaLnBrk="1" hangingPunct="1">
              <a:lnSpc>
                <a:spcPct val="90000"/>
              </a:lnSpc>
            </a:pPr>
            <a:endParaRPr lang="en-US" sz="2400" b="1" dirty="0" smtClean="0"/>
          </a:p>
          <a:p>
            <a:pPr lvl="1" eaLnBrk="1" hangingPunct="1">
              <a:lnSpc>
                <a:spcPct val="90000"/>
              </a:lnSpc>
              <a:buFontTx/>
              <a:buNone/>
            </a:pPr>
            <a:r>
              <a:rPr lang="en-US" sz="2400" b="1" dirty="0" smtClean="0"/>
              <a:t>2. Compare and contrast foot binding to one or more other forms of body modifications in America.</a:t>
            </a:r>
          </a:p>
          <a:p>
            <a:pPr eaLnBrk="1" hangingPunct="1">
              <a:lnSpc>
                <a:spcPct val="90000"/>
              </a:lnSpc>
            </a:pPr>
            <a:endParaRPr lang="en-US" sz="2400" b="1" dirty="0" smtClean="0"/>
          </a:p>
          <a:p>
            <a:pPr lvl="1" eaLnBrk="1" hangingPunct="1">
              <a:lnSpc>
                <a:spcPct val="90000"/>
              </a:lnSpc>
              <a:buFontTx/>
              <a:buNone/>
            </a:pPr>
            <a:r>
              <a:rPr lang="en-US" sz="2400" b="1" dirty="0" smtClean="0"/>
              <a:t>3. Foot binding was continued till 1957 although it was illegal.  Imagine you are a government official and argue your case to either keep it legal or to make it illegal.</a:t>
            </a:r>
          </a:p>
        </p:txBody>
      </p:sp>
    </p:spTree>
    <p:extLst>
      <p:ext uri="{BB962C8B-B14F-4D97-AF65-F5344CB8AC3E}">
        <p14:creationId xmlns:p14="http://schemas.microsoft.com/office/powerpoint/2010/main" val="37500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strips(downLeft)">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 calcmode="lin" valueType="num">
                                      <p:cBhvr additive="base">
                                        <p:cTn id="12"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 calcmode="lin" valueType="num">
                                      <p:cBhvr additive="base">
                                        <p:cTn id="18"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8435">
                                            <p:txEl>
                                              <p:pRg st="7" end="7"/>
                                            </p:txEl>
                                          </p:spTgt>
                                        </p:tgtEl>
                                        <p:attrNameLst>
                                          <p:attrName>style.visibility</p:attrName>
                                        </p:attrNameLst>
                                      </p:cBhvr>
                                      <p:to>
                                        <p:strVal val="visible"/>
                                      </p:to>
                                    </p:set>
                                    <p:anim calcmode="lin" valueType="num">
                                      <p:cBhvr additive="base">
                                        <p:cTn id="24"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Religion in China</a:t>
            </a:r>
            <a:endParaRPr lang="en-US" dirty="0"/>
          </a:p>
        </p:txBody>
      </p:sp>
      <p:pic>
        <p:nvPicPr>
          <p:cNvPr id="50178" name="Picture 2" descr="http://tripandtravelnews.files.wordpress.com/2012/11/giant-buddha-statue-front-view.jpg?w=620&amp;h=4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10474"/>
            <a:ext cx="7391400" cy="554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06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685800"/>
          </a:xfrm>
        </p:spPr>
        <p:txBody>
          <a:bodyPr>
            <a:normAutofit/>
          </a:bodyPr>
          <a:lstStyle/>
          <a:p>
            <a:r>
              <a:rPr lang="en-US" sz="4000"/>
              <a:t>Religion in China</a:t>
            </a:r>
          </a:p>
        </p:txBody>
      </p:sp>
      <p:pic>
        <p:nvPicPr>
          <p:cNvPr id="46084" name="Picture 4" descr="DSC_5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28352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DSC_6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838200"/>
            <a:ext cx="2860675" cy="430688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DSC_51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300" y="838200"/>
            <a:ext cx="31877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6087" name="Rectangle 7"/>
          <p:cNvSpPr>
            <a:spLocks noChangeArrowheads="1"/>
          </p:cNvSpPr>
          <p:nvPr/>
        </p:nvSpPr>
        <p:spPr bwMode="auto">
          <a:xfrm>
            <a:off x="304800" y="5943600"/>
            <a:ext cx="54102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According to official statistics, </a:t>
            </a:r>
            <a:r>
              <a:rPr lang="en-US" b="1" u="sng" dirty="0"/>
              <a:t>there is no </a:t>
            </a:r>
          </a:p>
          <a:p>
            <a:pPr algn="ctr"/>
            <a:r>
              <a:rPr lang="en-US" b="1" u="sng" dirty="0"/>
              <a:t>religion in China</a:t>
            </a:r>
            <a:r>
              <a:rPr lang="en-US" dirty="0"/>
              <a:t>, but </a:t>
            </a:r>
            <a:r>
              <a:rPr lang="en-US" dirty="0" smtClean="0"/>
              <a:t>there is open </a:t>
            </a:r>
            <a:r>
              <a:rPr lang="en-US" dirty="0"/>
              <a:t>practicing,</a:t>
            </a:r>
          </a:p>
          <a:p>
            <a:pPr algn="ctr"/>
            <a:r>
              <a:rPr lang="en-US" dirty="0"/>
              <a:t>particularly Buddhism.</a:t>
            </a:r>
          </a:p>
        </p:txBody>
      </p:sp>
      <p:sp>
        <p:nvSpPr>
          <p:cNvPr id="46088" name="Rectangle 8"/>
          <p:cNvSpPr>
            <a:spLocks noChangeArrowheads="1"/>
          </p:cNvSpPr>
          <p:nvPr/>
        </p:nvSpPr>
        <p:spPr bwMode="auto">
          <a:xfrm>
            <a:off x="228600" y="5105400"/>
            <a:ext cx="2590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Taoism</a:t>
            </a:r>
          </a:p>
        </p:txBody>
      </p:sp>
      <p:sp>
        <p:nvSpPr>
          <p:cNvPr id="46089" name="Rectangle 9"/>
          <p:cNvSpPr>
            <a:spLocks noChangeArrowheads="1"/>
          </p:cNvSpPr>
          <p:nvPr/>
        </p:nvSpPr>
        <p:spPr bwMode="auto">
          <a:xfrm>
            <a:off x="3429000" y="5105400"/>
            <a:ext cx="2362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Confucianism</a:t>
            </a:r>
          </a:p>
        </p:txBody>
      </p:sp>
      <p:sp>
        <p:nvSpPr>
          <p:cNvPr id="46090" name="Rectangle 10"/>
          <p:cNvSpPr>
            <a:spLocks noChangeArrowheads="1"/>
          </p:cNvSpPr>
          <p:nvPr/>
        </p:nvSpPr>
        <p:spPr bwMode="auto">
          <a:xfrm>
            <a:off x="6400800" y="5638800"/>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Buddhism, 5</a:t>
            </a:r>
            <a:r>
              <a:rPr lang="en-US" baseline="30000"/>
              <a:t>th</a:t>
            </a:r>
            <a:r>
              <a:rPr lang="en-US"/>
              <a:t> Cent. A.D.</a:t>
            </a:r>
          </a:p>
        </p:txBody>
      </p:sp>
    </p:spTree>
    <p:extLst>
      <p:ext uri="{BB962C8B-B14F-4D97-AF65-F5344CB8AC3E}">
        <p14:creationId xmlns:p14="http://schemas.microsoft.com/office/powerpoint/2010/main" val="3568016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0" y="0"/>
            <a:ext cx="9144000" cy="944563"/>
          </a:xfrm>
        </p:spPr>
        <p:txBody>
          <a:bodyPr/>
          <a:lstStyle/>
          <a:p>
            <a:r>
              <a:rPr lang="en-US" sz="3200" b="1" u="sng" dirty="0"/>
              <a:t>Islam and Christianity are also openly practiced</a:t>
            </a:r>
          </a:p>
        </p:txBody>
      </p:sp>
      <p:pic>
        <p:nvPicPr>
          <p:cNvPr id="52229" name="Picture 5" descr="DSC_6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4267200" cy="2833688"/>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DSC_62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14400"/>
            <a:ext cx="3721100" cy="5602288"/>
          </a:xfrm>
          <a:prstGeom prst="rect">
            <a:avLst/>
          </a:prstGeom>
          <a:noFill/>
          <a:extLst>
            <a:ext uri="{909E8E84-426E-40DD-AFC4-6F175D3DCCD1}">
              <a14:hiddenFill xmlns:a14="http://schemas.microsoft.com/office/drawing/2010/main">
                <a:solidFill>
                  <a:srgbClr val="FFFFFF"/>
                </a:solidFill>
              </a14:hiddenFill>
            </a:ext>
          </a:extLst>
        </p:spPr>
      </p:pic>
      <p:sp>
        <p:nvSpPr>
          <p:cNvPr id="52231" name="Rectangle 7"/>
          <p:cNvSpPr>
            <a:spLocks noChangeArrowheads="1"/>
          </p:cNvSpPr>
          <p:nvPr/>
        </p:nvSpPr>
        <p:spPr bwMode="auto">
          <a:xfrm>
            <a:off x="4953000" y="5486400"/>
            <a:ext cx="3733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This tablet from 781 A.D. describes</a:t>
            </a:r>
          </a:p>
          <a:p>
            <a:pPr algn="ctr"/>
            <a:r>
              <a:rPr lang="en-US"/>
              <a:t>the Nestorian branch of</a:t>
            </a:r>
          </a:p>
          <a:p>
            <a:pPr algn="ctr"/>
            <a:r>
              <a:rPr lang="en-US"/>
              <a:t>Christianity and mentions its </a:t>
            </a:r>
          </a:p>
          <a:p>
            <a:pPr algn="ctr"/>
            <a:r>
              <a:rPr lang="en-US"/>
              <a:t>arrival in 635 A.D.</a:t>
            </a:r>
          </a:p>
        </p:txBody>
      </p:sp>
      <p:pic>
        <p:nvPicPr>
          <p:cNvPr id="52232" name="Picture 8" descr="DSC_63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70313"/>
            <a:ext cx="4648200" cy="3087687"/>
          </a:xfrm>
          <a:prstGeom prst="rect">
            <a:avLst/>
          </a:prstGeom>
          <a:noFill/>
          <a:extLst>
            <a:ext uri="{909E8E84-426E-40DD-AFC4-6F175D3DCCD1}">
              <a14:hiddenFill xmlns:a14="http://schemas.microsoft.com/office/drawing/2010/main">
                <a:solidFill>
                  <a:srgbClr val="FFFFFF"/>
                </a:solidFill>
              </a14:hiddenFill>
            </a:ext>
          </a:extLst>
        </p:spPr>
      </p:pic>
      <p:sp>
        <p:nvSpPr>
          <p:cNvPr id="52233" name="Rectangle 9"/>
          <p:cNvSpPr>
            <a:spLocks noChangeArrowheads="1"/>
          </p:cNvSpPr>
          <p:nvPr/>
        </p:nvSpPr>
        <p:spPr bwMode="auto">
          <a:xfrm>
            <a:off x="762000" y="3657600"/>
            <a:ext cx="3581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Islam arrived in the 7</a:t>
            </a:r>
            <a:r>
              <a:rPr lang="en-US" baseline="30000"/>
              <a:t>th</a:t>
            </a:r>
            <a:r>
              <a:rPr lang="en-US"/>
              <a:t> cent. A.D.</a:t>
            </a:r>
          </a:p>
        </p:txBody>
      </p:sp>
    </p:spTree>
    <p:extLst>
      <p:ext uri="{BB962C8B-B14F-4D97-AF65-F5344CB8AC3E}">
        <p14:creationId xmlns:p14="http://schemas.microsoft.com/office/powerpoint/2010/main" val="1297074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9144000" cy="1143000"/>
          </a:xfrm>
        </p:spPr>
        <p:txBody>
          <a:bodyPr/>
          <a:lstStyle/>
          <a:p>
            <a:r>
              <a:rPr lang="en-US" sz="2800"/>
              <a:t>“I am not religious but I believe in Buddha and I believe in fate.”- Dr. Hu, member of the Communist Party</a:t>
            </a:r>
          </a:p>
        </p:txBody>
      </p:sp>
      <p:pic>
        <p:nvPicPr>
          <p:cNvPr id="5124" name="Picture 4" descr="DSC_5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369411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SC_5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81200"/>
            <a:ext cx="5029200" cy="334010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p:cNvSpPr>
            <a:spLocks noChangeArrowheads="1"/>
          </p:cNvSpPr>
          <p:nvPr/>
        </p:nvSpPr>
        <p:spPr bwMode="auto">
          <a:xfrm>
            <a:off x="4267200" y="5638800"/>
            <a:ext cx="4572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China has freedom of religion as long as </a:t>
            </a:r>
          </a:p>
          <a:p>
            <a:pPr algn="ctr"/>
            <a:r>
              <a:rPr lang="en-US"/>
              <a:t>the religion does not violate the law</a:t>
            </a:r>
          </a:p>
        </p:txBody>
      </p:sp>
    </p:spTree>
    <p:extLst>
      <p:ext uri="{BB962C8B-B14F-4D97-AF65-F5344CB8AC3E}">
        <p14:creationId xmlns:p14="http://schemas.microsoft.com/office/powerpoint/2010/main" val="891300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7"/>
            <a:ext cx="8229600" cy="1143000"/>
          </a:xfrm>
        </p:spPr>
        <p:txBody>
          <a:bodyPr/>
          <a:lstStyle/>
          <a:p>
            <a:r>
              <a:rPr lang="en-US" dirty="0" smtClean="0"/>
              <a:t>Confucianism and Taoism</a:t>
            </a:r>
            <a:endParaRPr lang="en-US" dirty="0"/>
          </a:p>
        </p:txBody>
      </p:sp>
      <p:pic>
        <p:nvPicPr>
          <p:cNvPr id="54274" name="Picture 2" descr="http://0.tqn.com/d/taoism/1/0/0/-/-/-/yinYa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291" y="1343024"/>
            <a:ext cx="5334000" cy="53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49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Taoism and Confucianism Quotes</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0" indent="0">
              <a:buNone/>
            </a:pPr>
            <a:endParaRPr lang="en-US" dirty="0"/>
          </a:p>
          <a:p>
            <a:pPr marL="514350" indent="-514350">
              <a:buAutoNum type="arabicPeriod"/>
            </a:pPr>
            <a:r>
              <a:rPr lang="en-US" dirty="0" smtClean="0"/>
              <a:t>Explain </a:t>
            </a:r>
            <a:r>
              <a:rPr lang="en-US" dirty="0" smtClean="0"/>
              <a:t>a quote </a:t>
            </a:r>
            <a:r>
              <a:rPr lang="en-US" dirty="0" smtClean="0"/>
              <a:t>from Confucianism that speaks to you.</a:t>
            </a:r>
          </a:p>
          <a:p>
            <a:pPr marL="514350" indent="-514350">
              <a:buAutoNum type="arabicPeriod"/>
            </a:pPr>
            <a:r>
              <a:rPr lang="en-US" dirty="0" smtClean="0"/>
              <a:t>Explain </a:t>
            </a:r>
            <a:r>
              <a:rPr lang="en-US" dirty="0" smtClean="0"/>
              <a:t>a quote </a:t>
            </a:r>
            <a:r>
              <a:rPr lang="en-US" dirty="0" smtClean="0"/>
              <a:t>from Taoism that speaks to you.</a:t>
            </a:r>
          </a:p>
          <a:p>
            <a:pPr marL="514350" indent="-514350">
              <a:buAutoNum type="arabicPeriod"/>
            </a:pPr>
            <a:r>
              <a:rPr lang="en-US" dirty="0" smtClean="0"/>
              <a:t>What do you think are the main points of each philosophy?  What are some similarities and differences between Taoism and Confucianism?   </a:t>
            </a:r>
          </a:p>
        </p:txBody>
      </p:sp>
    </p:spTree>
    <p:extLst>
      <p:ext uri="{BB962C8B-B14F-4D97-AF65-F5344CB8AC3E}">
        <p14:creationId xmlns:p14="http://schemas.microsoft.com/office/powerpoint/2010/main" val="2833659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8613"/>
            <a:ext cx="9144000" cy="1412159"/>
          </a:xfrm>
        </p:spPr>
        <p:txBody>
          <a:bodyPr>
            <a:normAutofit fontScale="90000"/>
          </a:bodyPr>
          <a:lstStyle/>
          <a:p>
            <a:r>
              <a:rPr lang="en-US" dirty="0"/>
              <a:t>Chinese characters generally represent </a:t>
            </a:r>
            <a:r>
              <a:rPr lang="en-US" b="1" u="sng" dirty="0"/>
              <a:t>one syllable</a:t>
            </a:r>
            <a:r>
              <a:rPr lang="en-US" dirty="0"/>
              <a:t> of spoken Chinese and may be a word on its own or a part of a polysyllabic word.</a:t>
            </a:r>
            <a:br>
              <a:rPr lang="en-US" dirty="0"/>
            </a:br>
            <a:endParaRPr lang="en-US" dirty="0"/>
          </a:p>
        </p:txBody>
      </p:sp>
      <p:pic>
        <p:nvPicPr>
          <p:cNvPr id="3074" name="Picture 2" descr="http://www.lift-report.com/Bilder/LR_1_06_22e/Bild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0" y="2249212"/>
            <a:ext cx="8166195" cy="460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5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fontScale="90000"/>
          </a:bodyPr>
          <a:lstStyle/>
          <a:p>
            <a:r>
              <a:rPr lang="en-US" dirty="0"/>
              <a:t>There are tens of thousands of characters and new ones are continually developed. </a:t>
            </a:r>
            <a:br>
              <a:rPr lang="en-US" dirty="0"/>
            </a:br>
            <a:endParaRPr lang="en-US" dirty="0"/>
          </a:p>
        </p:txBody>
      </p:sp>
      <p:pic>
        <p:nvPicPr>
          <p:cNvPr id="4098" name="Picture 2" descr="http://picture-cdn.wheretoget.it/8s0g79-l-610x610-hat-nike-black-bucket+hat-nike+chinese+letters+hats-black+japanese+nike+bucket+hat-nike+chinese+bucket+hat-nike+bucket+hat-asian-chinese+nike+bucket+hat-nike+air-chinese+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49" y="1540882"/>
            <a:ext cx="3077256" cy="4045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108175" y="1540882"/>
            <a:ext cx="3909392" cy="2592097"/>
          </a:xfrm>
          <a:prstGeom prst="rect">
            <a:avLst/>
          </a:prstGeom>
        </p:spPr>
      </p:pic>
      <p:pic>
        <p:nvPicPr>
          <p:cNvPr id="4" name="Picture 3"/>
          <p:cNvPicPr>
            <a:picLocks noChangeAspect="1"/>
          </p:cNvPicPr>
          <p:nvPr/>
        </p:nvPicPr>
        <p:blipFill>
          <a:blip r:embed="rId4"/>
          <a:stretch>
            <a:fillRect/>
          </a:stretch>
        </p:blipFill>
        <p:spPr>
          <a:xfrm>
            <a:off x="5257800" y="4663786"/>
            <a:ext cx="2057400" cy="2057400"/>
          </a:xfrm>
          <a:prstGeom prst="rect">
            <a:avLst/>
          </a:prstGeom>
        </p:spPr>
      </p:pic>
    </p:spTree>
    <p:extLst>
      <p:ext uri="{BB962C8B-B14F-4D97-AF65-F5344CB8AC3E}">
        <p14:creationId xmlns:p14="http://schemas.microsoft.com/office/powerpoint/2010/main" val="1717656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915"/>
            <a:ext cx="9144000" cy="1325563"/>
          </a:xfrm>
        </p:spPr>
        <p:txBody>
          <a:bodyPr>
            <a:normAutofit fontScale="90000"/>
          </a:bodyPr>
          <a:lstStyle/>
          <a:p>
            <a:r>
              <a:rPr lang="en-US" dirty="0"/>
              <a:t>Chinese literacy requires memorization of characters.  Educated Chinese know about </a:t>
            </a:r>
            <a:r>
              <a:rPr lang="en-US" b="1" u="sng" dirty="0"/>
              <a:t>4000 characters</a:t>
            </a:r>
            <a:r>
              <a:rPr lang="en-US" dirty="0"/>
              <a:t>. </a:t>
            </a:r>
            <a:br>
              <a:rPr lang="en-US" dirty="0"/>
            </a:br>
            <a:endParaRPr lang="en-US" dirty="0"/>
          </a:p>
        </p:txBody>
      </p:sp>
      <p:pic>
        <p:nvPicPr>
          <p:cNvPr id="5122" name="Picture 2" descr="http://www.thefloridastandard.com/files/2013/02/the-youth-literacy-rate-is-994-per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478"/>
            <a:ext cx="4893973" cy="36704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3-eu-west-1.amazonaws.com/bsni/images/Extra_3_MfM2_Literacy_Class__China_medium.JPG?134546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986" y="1989785"/>
            <a:ext cx="4030014" cy="302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673"/>
            <a:ext cx="9144000" cy="1325563"/>
          </a:xfrm>
        </p:spPr>
        <p:txBody>
          <a:bodyPr>
            <a:normAutofit fontScale="90000"/>
          </a:bodyPr>
          <a:lstStyle/>
          <a:p>
            <a:r>
              <a:rPr lang="en-US" dirty="0"/>
              <a:t>Chinese characters hugely influenced </a:t>
            </a:r>
            <a:r>
              <a:rPr lang="en-US" b="1" u="sng" dirty="0"/>
              <a:t>written </a:t>
            </a:r>
            <a:r>
              <a:rPr lang="en-US" b="1" u="sng" dirty="0" smtClean="0"/>
              <a:t>Japanese,</a:t>
            </a:r>
            <a:r>
              <a:rPr lang="en-US" dirty="0" smtClean="0"/>
              <a:t> </a:t>
            </a:r>
            <a:r>
              <a:rPr lang="en-US" dirty="0"/>
              <a:t>and to a lesser </a:t>
            </a:r>
            <a:r>
              <a:rPr lang="en-US" dirty="0" smtClean="0"/>
              <a:t>extent, </a:t>
            </a:r>
            <a:r>
              <a:rPr lang="en-US" b="1" u="sng" dirty="0"/>
              <a:t>written Korean and Vietnamese</a:t>
            </a:r>
            <a:r>
              <a:rPr lang="en-US" dirty="0"/>
              <a:t>. </a:t>
            </a:r>
            <a:br>
              <a:rPr lang="en-US" dirty="0"/>
            </a:br>
            <a:endParaRPr lang="en-US" dirty="0"/>
          </a:p>
        </p:txBody>
      </p:sp>
      <p:pic>
        <p:nvPicPr>
          <p:cNvPr id="6146" name="Picture 2" descr="http://i.imgur.com/0k8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1753785"/>
            <a:ext cx="7598535" cy="548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Chinese Characters</a:t>
            </a:r>
            <a:endParaRPr lang="en-US" dirty="0"/>
          </a:p>
        </p:txBody>
      </p:sp>
      <p:pic>
        <p:nvPicPr>
          <p:cNvPr id="55298" name="Picture 2" descr="E:\Photos 2009-2012\China, Beijing\DSC_2320.JPG"/>
          <p:cNvPicPr>
            <a:picLocks noChangeAspect="1" noChangeArrowheads="1"/>
          </p:cNvPicPr>
          <p:nvPr/>
        </p:nvPicPr>
        <p:blipFill>
          <a:blip r:embed="rId2" cstate="print"/>
          <a:srcRect/>
          <a:stretch>
            <a:fillRect/>
          </a:stretch>
        </p:blipFill>
        <p:spPr bwMode="auto">
          <a:xfrm>
            <a:off x="0" y="1524000"/>
            <a:ext cx="9144000" cy="6073254"/>
          </a:xfrm>
          <a:prstGeom prst="rect">
            <a:avLst/>
          </a:prstGeom>
          <a:noFill/>
        </p:spPr>
      </p:pic>
    </p:spTree>
    <p:extLst>
      <p:ext uri="{BB962C8B-B14F-4D97-AF65-F5344CB8AC3E}">
        <p14:creationId xmlns:p14="http://schemas.microsoft.com/office/powerpoint/2010/main" val="252125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Photos 2009-2012\China, Beijing\DSC_23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2373"/>
            <a:ext cx="9144000" cy="607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83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1580</Words>
  <Application>Microsoft Office PowerPoint</Application>
  <PresentationFormat>On-screen Show (4:3)</PresentationFormat>
  <Paragraphs>151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PowerPoint Presentation</vt:lpstr>
      <vt:lpstr>Chinese Writing</vt:lpstr>
      <vt:lpstr>Chinese characters do not constitute an alphabet. </vt:lpstr>
      <vt:lpstr>Chinese characters generally represent one syllable of spoken Chinese and may be a word on its own or a part of a polysyllabic word. </vt:lpstr>
      <vt:lpstr>There are tens of thousands of characters and new ones are continually developed.  </vt:lpstr>
      <vt:lpstr>Chinese literacy requires memorization of characters.  Educated Chinese know about 4000 characters.  </vt:lpstr>
      <vt:lpstr>Chinese characters hugely influenced written Japanese, and to a lesser extent, written Korean and Vietnamese.  </vt:lpstr>
      <vt:lpstr>Writing Chinese Characters</vt:lpstr>
      <vt:lpstr>PowerPoint Presentation</vt:lpstr>
      <vt:lpstr>PowerPoint Presentation</vt:lpstr>
      <vt:lpstr>PowerPoint Presentation</vt:lpstr>
      <vt:lpstr>What’s so special about Chinese calligraphy?</vt:lpstr>
      <vt:lpstr>Foot Binding:</vt:lpstr>
      <vt:lpstr>PowerPoint Presentation</vt:lpstr>
      <vt:lpstr>What is it?</vt:lpstr>
      <vt:lpstr>PowerPoint Presentation</vt:lpstr>
      <vt:lpstr>The Process</vt:lpstr>
      <vt:lpstr>PowerPoint Presentation</vt:lpstr>
      <vt:lpstr>PowerPoint Presentation</vt:lpstr>
      <vt:lpstr>PowerPoint Presentation</vt:lpstr>
      <vt:lpstr>Why?</vt:lpstr>
      <vt:lpstr>Possible Problems?</vt:lpstr>
      <vt:lpstr>Opposition</vt:lpstr>
      <vt:lpstr>Is this really so unusual though – isn’t it just another instance of women making themselves beautiful through pain?  And what about men? </vt:lpstr>
      <vt:lpstr>Lip Plates</vt:lpstr>
      <vt:lpstr>PowerPoint Presentation</vt:lpstr>
      <vt:lpstr>PowerPoint Presentation</vt:lpstr>
      <vt:lpstr>Corsets</vt:lpstr>
      <vt:lpstr>Plastic surgery </vt:lpstr>
      <vt:lpstr>Others?</vt:lpstr>
      <vt:lpstr>Assignment</vt:lpstr>
      <vt:lpstr>Religion in China</vt:lpstr>
      <vt:lpstr>Religion in China</vt:lpstr>
      <vt:lpstr>Islam and Christianity are also openly practiced</vt:lpstr>
      <vt:lpstr>“I am not religious but I believe in Buddha and I believe in fate.”- Dr. Hu, member of the Communist Party</vt:lpstr>
      <vt:lpstr>Confucianism and Taoism</vt:lpstr>
      <vt:lpstr>Taoism and Confucianism Quotes</vt:lpstr>
    </vt:vector>
  </TitlesOfParts>
  <Company>Austin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Writing, Gardens and Tai Chi</dc:title>
  <dc:creator>Edward Tierney</dc:creator>
  <cp:lastModifiedBy>AISD</cp:lastModifiedBy>
  <cp:revision>32</cp:revision>
  <dcterms:created xsi:type="dcterms:W3CDTF">2015-02-09T17:11:41Z</dcterms:created>
  <dcterms:modified xsi:type="dcterms:W3CDTF">2018-09-12T20:40:27Z</dcterms:modified>
</cp:coreProperties>
</file>